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57" r:id="rId2"/>
    <p:sldId id="258" r:id="rId3"/>
    <p:sldId id="260" r:id="rId4"/>
    <p:sldId id="259" r:id="rId5"/>
    <p:sldId id="261" r:id="rId6"/>
    <p:sldId id="262" r:id="rId7"/>
    <p:sldId id="264" r:id="rId8"/>
  </p:sldIdLst>
  <p:sldSz cx="6858000" cy="9144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92" d="100"/>
          <a:sy n="92" d="100"/>
        </p:scale>
        <p:origin x="-552" y="2616"/>
      </p:cViewPr>
      <p:guideLst>
        <p:guide orient="horz" pos="288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1F4A992-4EF1-45E3-897B-8173741D114B}" type="datetimeFigureOut">
              <a:rPr kumimoji="1" lang="ja-JP" altLang="en-US" smtClean="0"/>
              <a:t>2013/11/29</a:t>
            </a:fld>
            <a:endParaRPr kumimoji="1" lang="ja-JP" altLang="en-US"/>
          </a:p>
        </p:txBody>
      </p:sp>
      <p:sp>
        <p:nvSpPr>
          <p:cNvPr id="4" name="スライド イメージ プレースホルダー 3"/>
          <p:cNvSpPr>
            <a:spLocks noGrp="1" noRot="1" noChangeAspect="1"/>
          </p:cNvSpPr>
          <p:nvPr>
            <p:ph type="sldImg" idx="2"/>
          </p:nvPr>
        </p:nvSpPr>
        <p:spPr>
          <a:xfrm>
            <a:off x="2143125" y="685800"/>
            <a:ext cx="257175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BFA8254-3818-4E1D-A420-C1FD46909183}" type="slidenum">
              <a:rPr kumimoji="1" lang="ja-JP" altLang="en-US" smtClean="0"/>
              <a:t>‹#›</a:t>
            </a:fld>
            <a:endParaRPr kumimoji="1" lang="ja-JP" altLang="en-US"/>
          </a:p>
        </p:txBody>
      </p:sp>
    </p:spTree>
    <p:extLst>
      <p:ext uri="{BB962C8B-B14F-4D97-AF65-F5344CB8AC3E}">
        <p14:creationId xmlns:p14="http://schemas.microsoft.com/office/powerpoint/2010/main" val="54153961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8BFA8254-3818-4E1D-A420-C1FD46909183}" type="slidenum">
              <a:rPr kumimoji="1" lang="ja-JP" altLang="en-US" smtClean="0"/>
              <a:t>4</a:t>
            </a:fld>
            <a:endParaRPr kumimoji="1" lang="ja-JP" altLang="en-US"/>
          </a:p>
        </p:txBody>
      </p:sp>
    </p:spTree>
    <p:extLst>
      <p:ext uri="{BB962C8B-B14F-4D97-AF65-F5344CB8AC3E}">
        <p14:creationId xmlns:p14="http://schemas.microsoft.com/office/powerpoint/2010/main" val="3683527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514350" y="2840568"/>
            <a:ext cx="5829300" cy="1960033"/>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B42043CB-43EE-40D8-83AF-BEDA22548969}" type="datetimeFigureOut">
              <a:rPr kumimoji="1" lang="ja-JP" altLang="en-US" smtClean="0"/>
              <a:t>2013/11/29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2CF9A40-8193-465E-BE7F-59A4F4219651}" type="slidenum">
              <a:rPr kumimoji="1" lang="ja-JP" altLang="en-US" smtClean="0"/>
              <a:t>‹#›</a:t>
            </a:fld>
            <a:endParaRPr kumimoji="1" lang="ja-JP" altLang="en-US"/>
          </a:p>
        </p:txBody>
      </p:sp>
    </p:spTree>
    <p:extLst>
      <p:ext uri="{BB962C8B-B14F-4D97-AF65-F5344CB8AC3E}">
        <p14:creationId xmlns:p14="http://schemas.microsoft.com/office/powerpoint/2010/main" val="35226459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B42043CB-43EE-40D8-83AF-BEDA22548969}" type="datetimeFigureOut">
              <a:rPr kumimoji="1" lang="ja-JP" altLang="en-US" smtClean="0"/>
              <a:t>2013/11/29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2CF9A40-8193-465E-BE7F-59A4F4219651}" type="slidenum">
              <a:rPr kumimoji="1" lang="ja-JP" altLang="en-US" smtClean="0"/>
              <a:t>‹#›</a:t>
            </a:fld>
            <a:endParaRPr kumimoji="1" lang="ja-JP" altLang="en-US"/>
          </a:p>
        </p:txBody>
      </p:sp>
    </p:spTree>
    <p:extLst>
      <p:ext uri="{BB962C8B-B14F-4D97-AF65-F5344CB8AC3E}">
        <p14:creationId xmlns:p14="http://schemas.microsoft.com/office/powerpoint/2010/main" val="37747539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4972050" y="366185"/>
            <a:ext cx="1543050" cy="7802033"/>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342900" y="366185"/>
            <a:ext cx="4514850" cy="7802033"/>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B42043CB-43EE-40D8-83AF-BEDA22548969}" type="datetimeFigureOut">
              <a:rPr kumimoji="1" lang="ja-JP" altLang="en-US" smtClean="0"/>
              <a:t>2013/11/29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2CF9A40-8193-465E-BE7F-59A4F4219651}" type="slidenum">
              <a:rPr kumimoji="1" lang="ja-JP" altLang="en-US" smtClean="0"/>
              <a:t>‹#›</a:t>
            </a:fld>
            <a:endParaRPr kumimoji="1" lang="ja-JP" altLang="en-US"/>
          </a:p>
        </p:txBody>
      </p:sp>
    </p:spTree>
    <p:extLst>
      <p:ext uri="{BB962C8B-B14F-4D97-AF65-F5344CB8AC3E}">
        <p14:creationId xmlns:p14="http://schemas.microsoft.com/office/powerpoint/2010/main" val="12609332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B42043CB-43EE-40D8-83AF-BEDA22548969}" type="datetimeFigureOut">
              <a:rPr kumimoji="1" lang="ja-JP" altLang="en-US" smtClean="0"/>
              <a:t>2013/11/29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2CF9A40-8193-465E-BE7F-59A4F4219651}" type="slidenum">
              <a:rPr kumimoji="1" lang="ja-JP" altLang="en-US" smtClean="0"/>
              <a:t>‹#›</a:t>
            </a:fld>
            <a:endParaRPr kumimoji="1" lang="ja-JP" altLang="en-US"/>
          </a:p>
        </p:txBody>
      </p:sp>
    </p:spTree>
    <p:extLst>
      <p:ext uri="{BB962C8B-B14F-4D97-AF65-F5344CB8AC3E}">
        <p14:creationId xmlns:p14="http://schemas.microsoft.com/office/powerpoint/2010/main" val="15659949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541735" y="5875867"/>
            <a:ext cx="5829300" cy="1816100"/>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B42043CB-43EE-40D8-83AF-BEDA22548969}" type="datetimeFigureOut">
              <a:rPr kumimoji="1" lang="ja-JP" altLang="en-US" smtClean="0"/>
              <a:t>2013/11/29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2CF9A40-8193-465E-BE7F-59A4F4219651}" type="slidenum">
              <a:rPr kumimoji="1" lang="ja-JP" altLang="en-US" smtClean="0"/>
              <a:t>‹#›</a:t>
            </a:fld>
            <a:endParaRPr kumimoji="1" lang="ja-JP" altLang="en-US"/>
          </a:p>
        </p:txBody>
      </p:sp>
    </p:spTree>
    <p:extLst>
      <p:ext uri="{BB962C8B-B14F-4D97-AF65-F5344CB8AC3E}">
        <p14:creationId xmlns:p14="http://schemas.microsoft.com/office/powerpoint/2010/main" val="4294943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34290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348615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B42043CB-43EE-40D8-83AF-BEDA22548969}" type="datetimeFigureOut">
              <a:rPr kumimoji="1" lang="ja-JP" altLang="en-US" smtClean="0"/>
              <a:t>2013/11/29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42CF9A40-8193-465E-BE7F-59A4F4219651}" type="slidenum">
              <a:rPr kumimoji="1" lang="ja-JP" altLang="en-US" smtClean="0"/>
              <a:t>‹#›</a:t>
            </a:fld>
            <a:endParaRPr kumimoji="1" lang="ja-JP" altLang="en-US"/>
          </a:p>
        </p:txBody>
      </p:sp>
    </p:spTree>
    <p:extLst>
      <p:ext uri="{BB962C8B-B14F-4D97-AF65-F5344CB8AC3E}">
        <p14:creationId xmlns:p14="http://schemas.microsoft.com/office/powerpoint/2010/main" val="28075007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B42043CB-43EE-40D8-83AF-BEDA22548969}" type="datetimeFigureOut">
              <a:rPr kumimoji="1" lang="ja-JP" altLang="en-US" smtClean="0"/>
              <a:t>2013/11/29</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42CF9A40-8193-465E-BE7F-59A4F4219651}" type="slidenum">
              <a:rPr kumimoji="1" lang="ja-JP" altLang="en-US" smtClean="0"/>
              <a:t>‹#›</a:t>
            </a:fld>
            <a:endParaRPr kumimoji="1" lang="ja-JP" altLang="en-US"/>
          </a:p>
        </p:txBody>
      </p:sp>
    </p:spTree>
    <p:extLst>
      <p:ext uri="{BB962C8B-B14F-4D97-AF65-F5344CB8AC3E}">
        <p14:creationId xmlns:p14="http://schemas.microsoft.com/office/powerpoint/2010/main" val="913389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B42043CB-43EE-40D8-83AF-BEDA22548969}" type="datetimeFigureOut">
              <a:rPr kumimoji="1" lang="ja-JP" altLang="en-US" smtClean="0"/>
              <a:t>2013/11/29</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42CF9A40-8193-465E-BE7F-59A4F4219651}" type="slidenum">
              <a:rPr kumimoji="1" lang="ja-JP" altLang="en-US" smtClean="0"/>
              <a:t>‹#›</a:t>
            </a:fld>
            <a:endParaRPr kumimoji="1" lang="ja-JP" altLang="en-US"/>
          </a:p>
        </p:txBody>
      </p:sp>
    </p:spTree>
    <p:extLst>
      <p:ext uri="{BB962C8B-B14F-4D97-AF65-F5344CB8AC3E}">
        <p14:creationId xmlns:p14="http://schemas.microsoft.com/office/powerpoint/2010/main" val="32679941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B42043CB-43EE-40D8-83AF-BEDA22548969}" type="datetimeFigureOut">
              <a:rPr kumimoji="1" lang="ja-JP" altLang="en-US" smtClean="0"/>
              <a:t>2013/11/29</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42CF9A40-8193-465E-BE7F-59A4F4219651}" type="slidenum">
              <a:rPr kumimoji="1" lang="ja-JP" altLang="en-US" smtClean="0"/>
              <a:t>‹#›</a:t>
            </a:fld>
            <a:endParaRPr kumimoji="1" lang="ja-JP" altLang="en-US"/>
          </a:p>
        </p:txBody>
      </p:sp>
    </p:spTree>
    <p:extLst>
      <p:ext uri="{BB962C8B-B14F-4D97-AF65-F5344CB8AC3E}">
        <p14:creationId xmlns:p14="http://schemas.microsoft.com/office/powerpoint/2010/main" val="3285301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42900" y="364067"/>
            <a:ext cx="2256235" cy="154940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B42043CB-43EE-40D8-83AF-BEDA22548969}" type="datetimeFigureOut">
              <a:rPr kumimoji="1" lang="ja-JP" altLang="en-US" smtClean="0"/>
              <a:t>2013/11/29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42CF9A40-8193-465E-BE7F-59A4F4219651}" type="slidenum">
              <a:rPr kumimoji="1" lang="ja-JP" altLang="en-US" smtClean="0"/>
              <a:t>‹#›</a:t>
            </a:fld>
            <a:endParaRPr kumimoji="1" lang="ja-JP" altLang="en-US"/>
          </a:p>
        </p:txBody>
      </p:sp>
    </p:spTree>
    <p:extLst>
      <p:ext uri="{BB962C8B-B14F-4D97-AF65-F5344CB8AC3E}">
        <p14:creationId xmlns:p14="http://schemas.microsoft.com/office/powerpoint/2010/main" val="4720922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344216" y="6400800"/>
            <a:ext cx="4114800" cy="755651"/>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B42043CB-43EE-40D8-83AF-BEDA22548969}" type="datetimeFigureOut">
              <a:rPr kumimoji="1" lang="ja-JP" altLang="en-US" smtClean="0"/>
              <a:t>2013/11/29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42CF9A40-8193-465E-BE7F-59A4F4219651}" type="slidenum">
              <a:rPr kumimoji="1" lang="ja-JP" altLang="en-US" smtClean="0"/>
              <a:t>‹#›</a:t>
            </a:fld>
            <a:endParaRPr kumimoji="1" lang="ja-JP" altLang="en-US"/>
          </a:p>
        </p:txBody>
      </p:sp>
    </p:spTree>
    <p:extLst>
      <p:ext uri="{BB962C8B-B14F-4D97-AF65-F5344CB8AC3E}">
        <p14:creationId xmlns:p14="http://schemas.microsoft.com/office/powerpoint/2010/main" val="37096277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B42043CB-43EE-40D8-83AF-BEDA22548969}" type="datetimeFigureOut">
              <a:rPr kumimoji="1" lang="ja-JP" altLang="en-US" smtClean="0"/>
              <a:t>2013/11/29</a:t>
            </a:fld>
            <a:endParaRPr kumimoji="1" lang="ja-JP" altLang="en-US"/>
          </a:p>
        </p:txBody>
      </p:sp>
      <p:sp>
        <p:nvSpPr>
          <p:cNvPr id="5" name="フッター プレースホルダー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42CF9A40-8193-465E-BE7F-59A4F4219651}" type="slidenum">
              <a:rPr kumimoji="1" lang="ja-JP" altLang="en-US" smtClean="0"/>
              <a:t>‹#›</a:t>
            </a:fld>
            <a:endParaRPr kumimoji="1" lang="ja-JP" altLang="en-US"/>
          </a:p>
        </p:txBody>
      </p:sp>
    </p:spTree>
    <p:extLst>
      <p:ext uri="{BB962C8B-B14F-4D97-AF65-F5344CB8AC3E}">
        <p14:creationId xmlns:p14="http://schemas.microsoft.com/office/powerpoint/2010/main" val="18326015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gif"/><Relationship Id="rId10" Type="http://schemas.openxmlformats.org/officeDocument/2006/relationships/image" Target="../media/image6.png"/><Relationship Id="rId4" Type="http://schemas.openxmlformats.org/officeDocument/2006/relationships/image" Target="../media/image9.png"/><Relationship Id="rId9" Type="http://schemas.openxmlformats.org/officeDocument/2006/relationships/image" Target="../media/image14.png"/></Relationships>
</file>

<file path=ppt/slides/_rels/slide4.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22.png"/><Relationship Id="rId3" Type="http://schemas.openxmlformats.org/officeDocument/2006/relationships/image" Target="../media/image15.png"/><Relationship Id="rId7" Type="http://schemas.openxmlformats.org/officeDocument/2006/relationships/image" Target="../media/image19.png"/><Relationship Id="rId12" Type="http://schemas.openxmlformats.org/officeDocument/2006/relationships/image" Target="../media/image21.png"/><Relationship Id="rId2" Type="http://schemas.openxmlformats.org/officeDocument/2006/relationships/notesSlide" Target="../notesSlides/notesSlide1.xml"/><Relationship Id="rId16"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18.png"/><Relationship Id="rId11" Type="http://schemas.openxmlformats.org/officeDocument/2006/relationships/image" Target="../media/image20.png"/><Relationship Id="rId5" Type="http://schemas.openxmlformats.org/officeDocument/2006/relationships/image" Target="../media/image17.png"/><Relationship Id="rId15" Type="http://schemas.openxmlformats.org/officeDocument/2006/relationships/image" Target="../media/image24.png"/><Relationship Id="rId10" Type="http://schemas.openxmlformats.org/officeDocument/2006/relationships/image" Target="../media/image6.png"/><Relationship Id="rId4" Type="http://schemas.openxmlformats.org/officeDocument/2006/relationships/image" Target="../media/image16.png"/><Relationship Id="rId9" Type="http://schemas.openxmlformats.org/officeDocument/2006/relationships/image" Target="../media/image10.gif"/><Relationship Id="rId14" Type="http://schemas.openxmlformats.org/officeDocument/2006/relationships/image" Target="../media/image23.png"/></Relationships>
</file>

<file path=ppt/slides/_rels/slide5.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6.png"/><Relationship Id="rId7" Type="http://schemas.openxmlformats.org/officeDocument/2006/relationships/image" Target="../media/image11.png"/><Relationship Id="rId2" Type="http://schemas.openxmlformats.org/officeDocument/2006/relationships/image" Target="../media/image25.pn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28.png"/><Relationship Id="rId10" Type="http://schemas.openxmlformats.org/officeDocument/2006/relationships/image" Target="../media/image29.png"/><Relationship Id="rId4" Type="http://schemas.openxmlformats.org/officeDocument/2006/relationships/image" Target="../media/image27.png"/><Relationship Id="rId9" Type="http://schemas.openxmlformats.org/officeDocument/2006/relationships/image" Target="../media/image10.gif"/></Relationships>
</file>

<file path=ppt/slides/_rels/slide6.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image" Target="../media/image31.png"/><Relationship Id="rId7" Type="http://schemas.openxmlformats.org/officeDocument/2006/relationships/image" Target="../media/image10.gif"/><Relationship Id="rId2" Type="http://schemas.openxmlformats.org/officeDocument/2006/relationships/image" Target="../media/image30.png"/><Relationship Id="rId1" Type="http://schemas.openxmlformats.org/officeDocument/2006/relationships/slideLayout" Target="../slideLayouts/slideLayout2.xml"/><Relationship Id="rId6" Type="http://schemas.openxmlformats.org/officeDocument/2006/relationships/image" Target="../media/image32.png"/><Relationship Id="rId5" Type="http://schemas.openxmlformats.org/officeDocument/2006/relationships/image" Target="../media/image24.png"/><Relationship Id="rId4" Type="http://schemas.openxmlformats.org/officeDocument/2006/relationships/image" Target="../media/image11.png"/><Relationship Id="rId9" Type="http://schemas.openxmlformats.org/officeDocument/2006/relationships/image" Target="../media/image33.png"/></Relationships>
</file>

<file path=ppt/slides/_rels/slide7.xml.rels><?xml version="1.0" encoding="UTF-8" standalone="yes"?>
<Relationships xmlns="http://schemas.openxmlformats.org/package/2006/relationships"><Relationship Id="rId8" Type="http://schemas.openxmlformats.org/officeDocument/2006/relationships/image" Target="../media/image20.png"/><Relationship Id="rId13" Type="http://schemas.openxmlformats.org/officeDocument/2006/relationships/image" Target="../media/image37.png"/><Relationship Id="rId3" Type="http://schemas.openxmlformats.org/officeDocument/2006/relationships/image" Target="../media/image35.png"/><Relationship Id="rId7" Type="http://schemas.openxmlformats.org/officeDocument/2006/relationships/image" Target="../media/image6.png"/><Relationship Id="rId12" Type="http://schemas.openxmlformats.org/officeDocument/2006/relationships/image" Target="../media/image10.gif"/><Relationship Id="rId2" Type="http://schemas.openxmlformats.org/officeDocument/2006/relationships/image" Target="../media/image34.png"/><Relationship Id="rId1" Type="http://schemas.openxmlformats.org/officeDocument/2006/relationships/slideLayout" Target="../slideLayouts/slideLayout2.xml"/><Relationship Id="rId6" Type="http://schemas.openxmlformats.org/officeDocument/2006/relationships/image" Target="../media/image36.png"/><Relationship Id="rId11" Type="http://schemas.openxmlformats.org/officeDocument/2006/relationships/image" Target="../media/image23.png"/><Relationship Id="rId5" Type="http://schemas.openxmlformats.org/officeDocument/2006/relationships/image" Target="../media/image11.png"/><Relationship Id="rId15" Type="http://schemas.openxmlformats.org/officeDocument/2006/relationships/image" Target="../media/image5.png"/><Relationship Id="rId10" Type="http://schemas.openxmlformats.org/officeDocument/2006/relationships/image" Target="../media/image22.png"/><Relationship Id="rId4" Type="http://schemas.openxmlformats.org/officeDocument/2006/relationships/image" Target="../media/image7.png"/><Relationship Id="rId9" Type="http://schemas.openxmlformats.org/officeDocument/2006/relationships/image" Target="../media/image21.png"/><Relationship Id="rId14" Type="http://schemas.openxmlformats.org/officeDocument/2006/relationships/image" Target="../media/image2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4"/>
          <p:cNvSpPr txBox="1">
            <a:spLocks/>
          </p:cNvSpPr>
          <p:nvPr/>
        </p:nvSpPr>
        <p:spPr>
          <a:xfrm>
            <a:off x="-15403" y="35496"/>
            <a:ext cx="4901045" cy="592065"/>
          </a:xfrm>
          <a:prstGeom prst="rect">
            <a:avLst/>
          </a:prstGeom>
        </p:spPr>
        <p:txBody>
          <a:bodyPr vert="horz" lIns="91440" tIns="45720" rIns="91440" bIns="45720" rtlCol="0" anchor="ctr">
            <a:noAutofit/>
          </a:bodyPr>
          <a:lstStyle>
            <a:lvl1pPr algn="l" defTabSz="914400" rtl="0" eaLnBrk="1" latinLnBrk="0" hangingPunct="1">
              <a:spcBef>
                <a:spcPct val="0"/>
              </a:spcBef>
              <a:buNone/>
              <a:defRPr kumimoji="1" sz="2800" kern="1200">
                <a:solidFill>
                  <a:schemeClr val="tx2"/>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ja-JP" altLang="en-US" sz="2400" b="1" dirty="0">
                <a:solidFill>
                  <a:srgbClr val="1F497D"/>
                </a:solidFill>
                <a:effectLst>
                  <a:reflection blurRad="6350" stA="55000" endA="300" endPos="20000" dir="5400000" sy="-100000" algn="bl" rotWithShape="0"/>
                </a:effectLst>
                <a:latin typeface="Bookman Old Style"/>
                <a:ea typeface="HG明朝E"/>
              </a:rPr>
              <a:t>　</a:t>
            </a:r>
            <a:r>
              <a:rPr lang="ja-JP" altLang="en-US" sz="2400" b="1" dirty="0" smtClean="0">
                <a:solidFill>
                  <a:schemeClr val="tx2">
                    <a:lumMod val="60000"/>
                    <a:lumOff val="40000"/>
                  </a:schemeClr>
                </a:solidFill>
                <a:effectLst>
                  <a:reflection blurRad="6350" stA="55000" endA="300" endPos="20000" dir="5400000" sy="-100000" algn="bl" rotWithShape="0"/>
                </a:effectLst>
                <a:latin typeface="Bookman Old Style"/>
                <a:ea typeface="HG明朝E"/>
              </a:rPr>
              <a:t>◆経路のスキップ設定</a:t>
            </a:r>
            <a:endParaRPr kumimoji="1" lang="ja-JP" altLang="en-US" sz="2400" b="0" i="0" u="none" strike="noStrike" kern="1200" cap="none" spc="0" normalizeH="0" baseline="0" noProof="0" dirty="0">
              <a:ln>
                <a:noFill/>
              </a:ln>
              <a:solidFill>
                <a:schemeClr val="tx2">
                  <a:lumMod val="60000"/>
                  <a:lumOff val="40000"/>
                </a:schemeClr>
              </a:solidFill>
              <a:effectLst/>
              <a:uLnTx/>
              <a:uFillTx/>
              <a:latin typeface="Bookman Old Style"/>
              <a:ea typeface="HG明朝E"/>
            </a:endParaRPr>
          </a:p>
        </p:txBody>
      </p:sp>
      <p:grpSp>
        <p:nvGrpSpPr>
          <p:cNvPr id="12" name="グループ化 11"/>
          <p:cNvGrpSpPr/>
          <p:nvPr/>
        </p:nvGrpSpPr>
        <p:grpSpPr>
          <a:xfrm>
            <a:off x="205122" y="611560"/>
            <a:ext cx="6464238" cy="792088"/>
            <a:chOff x="188640" y="704528"/>
            <a:chExt cx="6264696" cy="792088"/>
          </a:xfrm>
        </p:grpSpPr>
        <p:sp>
          <p:nvSpPr>
            <p:cNvPr id="13" name="角丸四角形 12"/>
            <p:cNvSpPr/>
            <p:nvPr/>
          </p:nvSpPr>
          <p:spPr>
            <a:xfrm>
              <a:off x="188640" y="704528"/>
              <a:ext cx="6264696" cy="792088"/>
            </a:xfrm>
            <a:prstGeom prst="roundRect">
              <a:avLst/>
            </a:prstGeom>
            <a:gradFill flip="none" rotWithShape="1">
              <a:gsLst>
                <a:gs pos="27000">
                  <a:srgbClr val="768CBC">
                    <a:alpha val="0"/>
                  </a:srgbClr>
                </a:gs>
                <a:gs pos="84000">
                  <a:srgbClr val="768CBC"/>
                </a:gs>
                <a:gs pos="0">
                  <a:schemeClr val="tx2">
                    <a:lumMod val="40000"/>
                    <a:lumOff val="60000"/>
                  </a:schemeClr>
                </a:gs>
                <a:gs pos="12000">
                  <a:srgbClr val="B4BAEE">
                    <a:alpha val="21000"/>
                  </a:srgbClr>
                </a:gs>
                <a:gs pos="73000">
                  <a:srgbClr val="768CBC">
                    <a:alpha val="0"/>
                  </a:srgbClr>
                </a:gs>
                <a:gs pos="84000">
                  <a:srgbClr val="B4BAEE">
                    <a:alpha val="12000"/>
                  </a:srgbClr>
                </a:gs>
                <a:gs pos="100000">
                  <a:schemeClr val="tx2">
                    <a:lumMod val="40000"/>
                    <a:lumOff val="60000"/>
                  </a:schemeClr>
                </a:gs>
              </a:gsLst>
              <a:lin ang="16200000" scaled="1"/>
              <a:tileRect/>
            </a:gra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4" name="テキスト ボックス 13"/>
            <p:cNvSpPr txBox="1"/>
            <p:nvPr/>
          </p:nvSpPr>
          <p:spPr>
            <a:xfrm>
              <a:off x="260648" y="848544"/>
              <a:ext cx="6069090" cy="523220"/>
            </a:xfrm>
            <a:prstGeom prst="rect">
              <a:avLst/>
            </a:prstGeom>
            <a:noFill/>
          </p:spPr>
          <p:txBody>
            <a:bodyPr wrap="square" rtlCol="0">
              <a:spAutoFit/>
            </a:bodyPr>
            <a:lstStyle/>
            <a:p>
              <a:r>
                <a:rPr lang="ja-JP" altLang="en-US" sz="1400" b="1" dirty="0" smtClean="0">
                  <a:latin typeface="メイリオ" pitchFamily="50" charset="-128"/>
                  <a:ea typeface="メイリオ" pitchFamily="50" charset="-128"/>
                  <a:cs typeface="メイリオ" pitchFamily="50" charset="-128"/>
                </a:rPr>
                <a:t>経路のスキップ</a:t>
              </a:r>
              <a:r>
                <a:rPr lang="ja-JP" altLang="en-US" sz="1400" dirty="0" smtClean="0">
                  <a:latin typeface="メイリオ" pitchFamily="50" charset="-128"/>
                  <a:ea typeface="メイリオ" pitchFamily="50" charset="-128"/>
                  <a:cs typeface="メイリオ" pitchFamily="50" charset="-128"/>
                </a:rPr>
                <a:t>とは、</a:t>
              </a:r>
              <a:r>
                <a:rPr lang="ja-JP" altLang="en-US" sz="1400" u="sng" dirty="0" smtClean="0">
                  <a:solidFill>
                    <a:schemeClr val="tx2">
                      <a:lumMod val="75000"/>
                    </a:schemeClr>
                  </a:solidFill>
                  <a:latin typeface="メイリオ" pitchFamily="50" charset="-128"/>
                  <a:ea typeface="メイリオ" pitchFamily="50" charset="-128"/>
                  <a:cs typeface="メイリオ" pitchFamily="50" charset="-128"/>
                </a:rPr>
                <a:t>ワークフロー機能</a:t>
              </a:r>
              <a:r>
                <a:rPr lang="ja-JP" altLang="en-US" sz="1400" dirty="0" smtClean="0">
                  <a:latin typeface="メイリオ" pitchFamily="50" charset="-128"/>
                  <a:ea typeface="メイリオ" pitchFamily="50" charset="-128"/>
                  <a:cs typeface="メイリオ" pitchFamily="50" charset="-128"/>
                </a:rPr>
                <a:t>の一つで、各経路に対して設定します。入力値が条件を満たす場合、その経路を飛ばすことができます。</a:t>
              </a:r>
              <a:endParaRPr kumimoji="1" lang="ja-JP" altLang="en-US" sz="1400" dirty="0">
                <a:latin typeface="メイリオ" pitchFamily="50" charset="-128"/>
                <a:ea typeface="メイリオ" pitchFamily="50" charset="-128"/>
                <a:cs typeface="メイリオ" pitchFamily="50" charset="-128"/>
              </a:endParaRPr>
            </a:p>
          </p:txBody>
        </p:sp>
      </p:grpSp>
      <p:grpSp>
        <p:nvGrpSpPr>
          <p:cNvPr id="22" name="グループ化 21"/>
          <p:cNvGrpSpPr/>
          <p:nvPr/>
        </p:nvGrpSpPr>
        <p:grpSpPr>
          <a:xfrm>
            <a:off x="250015" y="1681047"/>
            <a:ext cx="6465110" cy="300372"/>
            <a:chOff x="322023" y="1586640"/>
            <a:chExt cx="4382897" cy="300372"/>
          </a:xfrm>
        </p:grpSpPr>
        <p:sp>
          <p:nvSpPr>
            <p:cNvPr id="19" name="片側の 2 つの角を切り取った四角形 18"/>
            <p:cNvSpPr/>
            <p:nvPr/>
          </p:nvSpPr>
          <p:spPr>
            <a:xfrm>
              <a:off x="322023" y="1586640"/>
              <a:ext cx="4320480" cy="252000"/>
            </a:xfrm>
            <a:prstGeom prst="snip2SameRect">
              <a:avLst/>
            </a:prstGeom>
            <a:solidFill>
              <a:schemeClr val="tx2">
                <a:lumMod val="40000"/>
                <a:lumOff val="60000"/>
              </a:schemeClr>
            </a:solidFill>
            <a:ln>
              <a:solidFill>
                <a:schemeClr val="accent5">
                  <a:lumMod val="20000"/>
                  <a:lumOff val="80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lvl="0"/>
              <a:r>
                <a:rPr lang="en-US" altLang="ja-JP" sz="1600" b="1" kern="0" dirty="0">
                  <a:solidFill>
                    <a:schemeClr val="bg1"/>
                  </a:solidFill>
                  <a:latin typeface="Arial Black" pitchFamily="34" charset="0"/>
                  <a:ea typeface="HGPｺﾞｼｯｸE" pitchFamily="50" charset="-128"/>
                </a:rPr>
                <a:t>1.</a:t>
              </a:r>
              <a:r>
                <a:rPr lang="en-US" altLang="ja-JP" sz="1600" kern="0" dirty="0">
                  <a:solidFill>
                    <a:schemeClr val="bg1"/>
                  </a:solidFill>
                </a:rPr>
                <a:t> </a:t>
              </a:r>
              <a:r>
                <a:rPr lang="ja-JP" altLang="en-US" sz="1400" kern="0" dirty="0" smtClean="0">
                  <a:solidFill>
                    <a:schemeClr val="bg1"/>
                  </a:solidFill>
                  <a:ea typeface="メイリオ" pitchFamily="50" charset="-128"/>
                </a:rPr>
                <a:t>経路のスキップの</a:t>
              </a:r>
              <a:r>
                <a:rPr lang="ja-JP" altLang="en-US" sz="1400" b="1" kern="0" dirty="0" smtClean="0">
                  <a:solidFill>
                    <a:schemeClr val="bg1"/>
                  </a:solidFill>
                  <a:ea typeface="メイリオ" pitchFamily="50" charset="-128"/>
                </a:rPr>
                <a:t>概要</a:t>
              </a:r>
              <a:endParaRPr lang="ja-JP" altLang="en-US" sz="1400" kern="0" dirty="0">
                <a:solidFill>
                  <a:schemeClr val="bg1"/>
                </a:solidFill>
                <a:latin typeface="メイリオ" pitchFamily="50" charset="-128"/>
                <a:ea typeface="メイリオ" pitchFamily="50" charset="-128"/>
                <a:cs typeface="メイリオ" pitchFamily="50" charset="-128"/>
              </a:endParaRPr>
            </a:p>
          </p:txBody>
        </p:sp>
        <p:cxnSp>
          <p:nvCxnSpPr>
            <p:cNvPr id="20" name="直線コネクタ 19"/>
            <p:cNvCxnSpPr/>
            <p:nvPr/>
          </p:nvCxnSpPr>
          <p:spPr>
            <a:xfrm flipV="1">
              <a:off x="322023" y="1885305"/>
              <a:ext cx="4382897" cy="1707"/>
            </a:xfrm>
            <a:prstGeom prst="line">
              <a:avLst/>
            </a:prstGeom>
            <a:ln w="28575">
              <a:solidFill>
                <a:schemeClr val="tx2">
                  <a:lumMod val="40000"/>
                  <a:lumOff val="60000"/>
                  <a:alpha val="50000"/>
                </a:schemeClr>
              </a:solidFill>
            </a:ln>
            <a:effectLst/>
          </p:spPr>
          <p:style>
            <a:lnRef idx="1">
              <a:schemeClr val="accent1"/>
            </a:lnRef>
            <a:fillRef idx="0">
              <a:schemeClr val="accent1"/>
            </a:fillRef>
            <a:effectRef idx="0">
              <a:schemeClr val="accent1"/>
            </a:effectRef>
            <a:fontRef idx="minor">
              <a:schemeClr val="tx1"/>
            </a:fontRef>
          </p:style>
        </p:cxnSp>
      </p:grpSp>
      <p:sp>
        <p:nvSpPr>
          <p:cNvPr id="21" name="テキスト ボックス 20"/>
          <p:cNvSpPr txBox="1"/>
          <p:nvPr/>
        </p:nvSpPr>
        <p:spPr>
          <a:xfrm>
            <a:off x="261441" y="2001957"/>
            <a:ext cx="6361613" cy="452688"/>
          </a:xfrm>
          <a:prstGeom prst="rect">
            <a:avLst/>
          </a:prstGeom>
          <a:noFill/>
        </p:spPr>
        <p:txBody>
          <a:bodyPr wrap="square" rtlCol="0">
            <a:spAutoFit/>
          </a:bodyPr>
          <a:lstStyle/>
          <a:p>
            <a:pPr>
              <a:lnSpc>
                <a:spcPts val="1400"/>
              </a:lnSpc>
            </a:pPr>
            <a:r>
              <a:rPr lang="ja-JP" altLang="en-US" sz="1200" b="1" dirty="0" smtClean="0">
                <a:latin typeface="メイリオ" pitchFamily="50" charset="-128"/>
                <a:ea typeface="メイリオ" pitchFamily="50" charset="-128"/>
                <a:cs typeface="メイリオ" pitchFamily="50" charset="-128"/>
              </a:rPr>
              <a:t>経路のスキップ</a:t>
            </a:r>
            <a:r>
              <a:rPr lang="ja-JP" altLang="en-US" sz="1200" dirty="0" smtClean="0">
                <a:latin typeface="メイリオ" pitchFamily="50" charset="-128"/>
                <a:ea typeface="メイリオ" pitchFamily="50" charset="-128"/>
                <a:cs typeface="メイリオ" pitchFamily="50" charset="-128"/>
              </a:rPr>
              <a:t>とは、入力値が各経路に設定した条件を満たす場合に、該当した経路をスキップさせるための設定のことです。</a:t>
            </a:r>
            <a:endParaRPr kumimoji="1" lang="ja-JP" altLang="en-US" sz="1200" dirty="0">
              <a:latin typeface="メイリオ" pitchFamily="50" charset="-128"/>
              <a:ea typeface="メイリオ" pitchFamily="50" charset="-128"/>
              <a:cs typeface="メイリオ" pitchFamily="50" charset="-128"/>
            </a:endParaRPr>
          </a:p>
        </p:txBody>
      </p:sp>
      <p:grpSp>
        <p:nvGrpSpPr>
          <p:cNvPr id="24" name="グループ化 23"/>
          <p:cNvGrpSpPr/>
          <p:nvPr/>
        </p:nvGrpSpPr>
        <p:grpSpPr>
          <a:xfrm>
            <a:off x="404664" y="2528363"/>
            <a:ext cx="4608512" cy="271869"/>
            <a:chOff x="404664" y="2528363"/>
            <a:chExt cx="4608512" cy="271869"/>
          </a:xfrm>
        </p:grpSpPr>
        <p:sp>
          <p:nvSpPr>
            <p:cNvPr id="23" name="テキスト ボックス 22"/>
            <p:cNvSpPr txBox="1"/>
            <p:nvPr/>
          </p:nvSpPr>
          <p:spPr>
            <a:xfrm>
              <a:off x="548680" y="2528363"/>
              <a:ext cx="4464496" cy="271869"/>
            </a:xfrm>
            <a:prstGeom prst="rect">
              <a:avLst/>
            </a:prstGeom>
            <a:noFill/>
          </p:spPr>
          <p:txBody>
            <a:bodyPr wrap="square" rtlCol="0">
              <a:spAutoFit/>
            </a:bodyPr>
            <a:lstStyle/>
            <a:p>
              <a:pPr>
                <a:lnSpc>
                  <a:spcPts val="1400"/>
                </a:lnSpc>
              </a:pPr>
              <a:r>
                <a:rPr lang="ja-JP" altLang="en-US" sz="1200" b="1" dirty="0" smtClean="0">
                  <a:latin typeface="メイリオ" pitchFamily="50" charset="-128"/>
                  <a:ea typeface="メイリオ" pitchFamily="50" charset="-128"/>
                  <a:cs typeface="メイリオ" pitchFamily="50" charset="-128"/>
                </a:rPr>
                <a:t>「数値」項目、「自動計算」項目</a:t>
              </a:r>
              <a:r>
                <a:rPr lang="ja-JP" altLang="en-US" sz="1200" dirty="0" smtClean="0">
                  <a:latin typeface="メイリオ" pitchFamily="50" charset="-128"/>
                  <a:ea typeface="メイリオ" pitchFamily="50" charset="-128"/>
                  <a:cs typeface="メイリオ" pitchFamily="50" charset="-128"/>
                </a:rPr>
                <a:t>に対して設定できます。</a:t>
              </a:r>
              <a:endParaRPr kumimoji="1" lang="ja-JP" altLang="en-US" sz="1200" dirty="0">
                <a:latin typeface="メイリオ" pitchFamily="50" charset="-128"/>
                <a:ea typeface="メイリオ" pitchFamily="50" charset="-128"/>
                <a:cs typeface="メイリオ" pitchFamily="50" charset="-128"/>
              </a:endParaRPr>
            </a:p>
          </p:txBody>
        </p:sp>
        <p:pic>
          <p:nvPicPr>
            <p:cNvPr id="1028" name="Picture 4" descr="C:\Users\sgwpc\Desktop\yoshiiさん\iQubeその他\web用のマニュアルを作る作業\gazou\arrow008_darkblue.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4664" y="2555776"/>
              <a:ext cx="171429" cy="171429"/>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8" name="グループ化 27"/>
          <p:cNvGrpSpPr/>
          <p:nvPr/>
        </p:nvGrpSpPr>
        <p:grpSpPr>
          <a:xfrm>
            <a:off x="404664" y="3416677"/>
            <a:ext cx="5112568" cy="271869"/>
            <a:chOff x="404664" y="2528363"/>
            <a:chExt cx="4608512" cy="271869"/>
          </a:xfrm>
        </p:grpSpPr>
        <p:sp>
          <p:nvSpPr>
            <p:cNvPr id="29" name="テキスト ボックス 28"/>
            <p:cNvSpPr txBox="1"/>
            <p:nvPr/>
          </p:nvSpPr>
          <p:spPr>
            <a:xfrm>
              <a:off x="548680" y="2528363"/>
              <a:ext cx="4464496" cy="271869"/>
            </a:xfrm>
            <a:prstGeom prst="rect">
              <a:avLst/>
            </a:prstGeom>
            <a:noFill/>
          </p:spPr>
          <p:txBody>
            <a:bodyPr wrap="square" rtlCol="0">
              <a:spAutoFit/>
            </a:bodyPr>
            <a:lstStyle/>
            <a:p>
              <a:pPr>
                <a:lnSpc>
                  <a:spcPts val="1400"/>
                </a:lnSpc>
              </a:pPr>
              <a:r>
                <a:rPr lang="ja-JP" altLang="en-US" sz="1200" dirty="0" smtClean="0">
                  <a:latin typeface="メイリオ" pitchFamily="50" charset="-128"/>
                  <a:ea typeface="メイリオ" pitchFamily="50" charset="-128"/>
                  <a:cs typeface="メイリオ" pitchFamily="50" charset="-128"/>
                </a:rPr>
                <a:t>１つのフォームに対して</a:t>
              </a:r>
              <a:r>
                <a:rPr lang="ja-JP" altLang="en-US" sz="1200" b="1" dirty="0" smtClean="0">
                  <a:latin typeface="メイリオ" pitchFamily="50" charset="-128"/>
                  <a:ea typeface="メイリオ" pitchFamily="50" charset="-128"/>
                  <a:cs typeface="メイリオ" pitchFamily="50" charset="-128"/>
                </a:rPr>
                <a:t>１つの項目</a:t>
              </a:r>
              <a:r>
                <a:rPr lang="ja-JP" altLang="en-US" sz="1200" dirty="0" smtClean="0">
                  <a:latin typeface="メイリオ" pitchFamily="50" charset="-128"/>
                  <a:ea typeface="メイリオ" pitchFamily="50" charset="-128"/>
                  <a:cs typeface="メイリオ" pitchFamily="50" charset="-128"/>
                </a:rPr>
                <a:t>のみスキップ設定できます。</a:t>
              </a:r>
              <a:endParaRPr kumimoji="1" lang="ja-JP" altLang="en-US" sz="1200" dirty="0">
                <a:latin typeface="メイリオ" pitchFamily="50" charset="-128"/>
                <a:ea typeface="メイリオ" pitchFamily="50" charset="-128"/>
                <a:cs typeface="メイリオ" pitchFamily="50" charset="-128"/>
              </a:endParaRPr>
            </a:p>
          </p:txBody>
        </p:sp>
        <p:pic>
          <p:nvPicPr>
            <p:cNvPr id="30" name="Picture 4" descr="C:\Users\sgwpc\Desktop\yoshiiさん\iQubeその他\web用のマニュアルを作る作業\gazou\arrow008_darkblue.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4664" y="2555776"/>
              <a:ext cx="171429" cy="171429"/>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1" name="グループ化 30"/>
          <p:cNvGrpSpPr/>
          <p:nvPr/>
        </p:nvGrpSpPr>
        <p:grpSpPr>
          <a:xfrm>
            <a:off x="404664" y="4315978"/>
            <a:ext cx="4608512" cy="273152"/>
            <a:chOff x="404664" y="2528363"/>
            <a:chExt cx="4608512" cy="273152"/>
          </a:xfrm>
        </p:grpSpPr>
        <p:sp>
          <p:nvSpPr>
            <p:cNvPr id="32" name="テキスト ボックス 31"/>
            <p:cNvSpPr txBox="1"/>
            <p:nvPr/>
          </p:nvSpPr>
          <p:spPr>
            <a:xfrm>
              <a:off x="548680" y="2528363"/>
              <a:ext cx="4464496" cy="273152"/>
            </a:xfrm>
            <a:prstGeom prst="rect">
              <a:avLst/>
            </a:prstGeom>
            <a:noFill/>
          </p:spPr>
          <p:txBody>
            <a:bodyPr wrap="square" rtlCol="0">
              <a:spAutoFit/>
            </a:bodyPr>
            <a:lstStyle/>
            <a:p>
              <a:pPr>
                <a:lnSpc>
                  <a:spcPts val="1400"/>
                </a:lnSpc>
              </a:pPr>
              <a:r>
                <a:rPr lang="ja-JP" altLang="en-US" sz="1200" dirty="0" smtClean="0">
                  <a:latin typeface="メイリオ" pitchFamily="50" charset="-128"/>
                  <a:ea typeface="メイリオ" pitchFamily="50" charset="-128"/>
                  <a:cs typeface="メイリオ" pitchFamily="50" charset="-128"/>
                </a:rPr>
                <a:t>１つの経路に対して</a:t>
              </a:r>
              <a:r>
                <a:rPr lang="ja-JP" altLang="en-US" sz="1200" b="1" dirty="0" smtClean="0">
                  <a:latin typeface="メイリオ" pitchFamily="50" charset="-128"/>
                  <a:ea typeface="メイリオ" pitchFamily="50" charset="-128"/>
                  <a:cs typeface="メイリオ" pitchFamily="50" charset="-128"/>
                </a:rPr>
                <a:t>１つの条件</a:t>
              </a:r>
              <a:r>
                <a:rPr lang="ja-JP" altLang="en-US" sz="1200" dirty="0" smtClean="0">
                  <a:latin typeface="メイリオ" pitchFamily="50" charset="-128"/>
                  <a:ea typeface="メイリオ" pitchFamily="50" charset="-128"/>
                  <a:cs typeface="メイリオ" pitchFamily="50" charset="-128"/>
                </a:rPr>
                <a:t>を設定できます。</a:t>
              </a:r>
              <a:endParaRPr kumimoji="1" lang="ja-JP" altLang="en-US" sz="1200" dirty="0">
                <a:latin typeface="メイリオ" pitchFamily="50" charset="-128"/>
                <a:ea typeface="メイリオ" pitchFamily="50" charset="-128"/>
                <a:cs typeface="メイリオ" pitchFamily="50" charset="-128"/>
              </a:endParaRPr>
            </a:p>
          </p:txBody>
        </p:sp>
        <p:pic>
          <p:nvPicPr>
            <p:cNvPr id="33" name="Picture 4" descr="C:\Users\sgwpc\Desktop\yoshiiさん\iQubeその他\web用のマニュアルを作る作業\gazou\arrow008_darkblue.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4664" y="2555776"/>
              <a:ext cx="171429" cy="171429"/>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4" name="グループ化 33"/>
          <p:cNvGrpSpPr/>
          <p:nvPr/>
        </p:nvGrpSpPr>
        <p:grpSpPr>
          <a:xfrm>
            <a:off x="404664" y="5561722"/>
            <a:ext cx="4608512" cy="273152"/>
            <a:chOff x="404664" y="2528363"/>
            <a:chExt cx="4608512" cy="273152"/>
          </a:xfrm>
        </p:grpSpPr>
        <p:sp>
          <p:nvSpPr>
            <p:cNvPr id="35" name="テキスト ボックス 34"/>
            <p:cNvSpPr txBox="1"/>
            <p:nvPr/>
          </p:nvSpPr>
          <p:spPr>
            <a:xfrm>
              <a:off x="548680" y="2528363"/>
              <a:ext cx="4464496" cy="273152"/>
            </a:xfrm>
            <a:prstGeom prst="rect">
              <a:avLst/>
            </a:prstGeom>
            <a:noFill/>
          </p:spPr>
          <p:txBody>
            <a:bodyPr wrap="square" rtlCol="0">
              <a:spAutoFit/>
            </a:bodyPr>
            <a:lstStyle/>
            <a:p>
              <a:pPr>
                <a:lnSpc>
                  <a:spcPts val="1400"/>
                </a:lnSpc>
              </a:pPr>
              <a:r>
                <a:rPr lang="ja-JP" altLang="en-US" sz="1200" dirty="0" smtClean="0">
                  <a:latin typeface="メイリオ" pitchFamily="50" charset="-128"/>
                  <a:ea typeface="メイリオ" pitchFamily="50" charset="-128"/>
                  <a:cs typeface="メイリオ" pitchFamily="50" charset="-128"/>
                </a:rPr>
                <a:t>入力値に応じて</a:t>
              </a:r>
              <a:r>
                <a:rPr lang="ja-JP" altLang="en-US" sz="1200" b="1" dirty="0" smtClean="0">
                  <a:latin typeface="メイリオ" pitchFamily="50" charset="-128"/>
                  <a:ea typeface="メイリオ" pitchFamily="50" charset="-128"/>
                  <a:cs typeface="メイリオ" pitchFamily="50" charset="-128"/>
                </a:rPr>
                <a:t>全ての経路をスキップ</a:t>
              </a:r>
              <a:r>
                <a:rPr lang="ja-JP" altLang="en-US" sz="1200" dirty="0" smtClean="0">
                  <a:latin typeface="メイリオ" pitchFamily="50" charset="-128"/>
                  <a:ea typeface="メイリオ" pitchFamily="50" charset="-128"/>
                  <a:cs typeface="メイリオ" pitchFamily="50" charset="-128"/>
                </a:rPr>
                <a:t>させることもできます。</a:t>
              </a:r>
              <a:endParaRPr kumimoji="1" lang="ja-JP" altLang="en-US" sz="1200" dirty="0">
                <a:latin typeface="メイリオ" pitchFamily="50" charset="-128"/>
                <a:ea typeface="メイリオ" pitchFamily="50" charset="-128"/>
                <a:cs typeface="メイリオ" pitchFamily="50" charset="-128"/>
              </a:endParaRPr>
            </a:p>
          </p:txBody>
        </p:sp>
        <p:pic>
          <p:nvPicPr>
            <p:cNvPr id="36" name="Picture 4" descr="C:\Users\sgwpc\Desktop\yoshiiさん\iQubeその他\web用のマニュアルを作る作業\gazou\arrow008_darkblue.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4664" y="2555776"/>
              <a:ext cx="171429" cy="171429"/>
            </a:xfrm>
            <a:prstGeom prst="rect">
              <a:avLst/>
            </a:prstGeom>
            <a:noFill/>
            <a:extLst>
              <a:ext uri="{909E8E84-426E-40DD-AFC4-6F175D3DCCD1}">
                <a14:hiddenFill xmlns:a14="http://schemas.microsoft.com/office/drawing/2010/main">
                  <a:solidFill>
                    <a:srgbClr val="FFFFFF"/>
                  </a:solidFill>
                </a14:hiddenFill>
              </a:ext>
            </a:extLst>
          </p:spPr>
        </p:pic>
      </p:grpSp>
      <p:sp>
        <p:nvSpPr>
          <p:cNvPr id="40" name="テキスト ボックス 39"/>
          <p:cNvSpPr txBox="1"/>
          <p:nvPr/>
        </p:nvSpPr>
        <p:spPr>
          <a:xfrm>
            <a:off x="564432" y="2728535"/>
            <a:ext cx="4952800" cy="451406"/>
          </a:xfrm>
          <a:prstGeom prst="rect">
            <a:avLst/>
          </a:prstGeom>
          <a:noFill/>
        </p:spPr>
        <p:txBody>
          <a:bodyPr wrap="square" rtlCol="0">
            <a:spAutoFit/>
          </a:bodyPr>
          <a:lstStyle/>
          <a:p>
            <a:pPr>
              <a:lnSpc>
                <a:spcPts val="1400"/>
              </a:lnSpc>
            </a:pPr>
            <a:r>
              <a:rPr lang="ja-JP" altLang="en-US" sz="1050" dirty="0" smtClean="0">
                <a:latin typeface="メイリオ" pitchFamily="50" charset="-128"/>
                <a:ea typeface="メイリオ" pitchFamily="50" charset="-128"/>
                <a:cs typeface="メイリオ" pitchFamily="50" charset="-128"/>
              </a:rPr>
              <a:t>項目タイプ：数値のワークフロー項目の編集画面にて設定できます。</a:t>
            </a:r>
            <a:endParaRPr lang="en-US" altLang="ja-JP" sz="1050" dirty="0" smtClean="0">
              <a:latin typeface="メイリオ" pitchFamily="50" charset="-128"/>
              <a:ea typeface="メイリオ" pitchFamily="50" charset="-128"/>
              <a:cs typeface="メイリオ" pitchFamily="50" charset="-128"/>
            </a:endParaRPr>
          </a:p>
          <a:p>
            <a:pPr>
              <a:lnSpc>
                <a:spcPts val="1400"/>
              </a:lnSpc>
            </a:pPr>
            <a:r>
              <a:rPr lang="ja-JP" altLang="en-US" sz="1050" dirty="0" smtClean="0">
                <a:latin typeface="メイリオ" pitchFamily="50" charset="-128"/>
                <a:ea typeface="メイリオ" pitchFamily="50" charset="-128"/>
                <a:cs typeface="メイリオ" pitchFamily="50" charset="-128"/>
              </a:rPr>
              <a:t>それ</a:t>
            </a:r>
            <a:r>
              <a:rPr kumimoji="1" lang="ja-JP" altLang="en-US" sz="1050" dirty="0" smtClean="0">
                <a:latin typeface="メイリオ" pitchFamily="50" charset="-128"/>
                <a:ea typeface="メイリオ" pitchFamily="50" charset="-128"/>
                <a:cs typeface="メイリオ" pitchFamily="50" charset="-128"/>
              </a:rPr>
              <a:t>以外の項目に対しては</a:t>
            </a:r>
            <a:r>
              <a:rPr lang="ja-JP" altLang="en-US" sz="1050" dirty="0" smtClean="0">
                <a:latin typeface="メイリオ" pitchFamily="50" charset="-128"/>
                <a:ea typeface="メイリオ" pitchFamily="50" charset="-128"/>
                <a:cs typeface="メイリオ" pitchFamily="50" charset="-128"/>
              </a:rPr>
              <a:t>スキップ</a:t>
            </a:r>
            <a:r>
              <a:rPr kumimoji="1" lang="ja-JP" altLang="en-US" sz="1050" dirty="0" smtClean="0">
                <a:latin typeface="メイリオ" pitchFamily="50" charset="-128"/>
                <a:ea typeface="メイリオ" pitchFamily="50" charset="-128"/>
                <a:cs typeface="メイリオ" pitchFamily="50" charset="-128"/>
              </a:rPr>
              <a:t>設定できません。</a:t>
            </a:r>
            <a:endParaRPr kumimoji="1" lang="ja-JP" altLang="en-US" sz="1050" dirty="0">
              <a:latin typeface="メイリオ" pitchFamily="50" charset="-128"/>
              <a:ea typeface="メイリオ" pitchFamily="50" charset="-128"/>
              <a:cs typeface="メイリオ" pitchFamily="50" charset="-128"/>
            </a:endParaRPr>
          </a:p>
        </p:txBody>
      </p:sp>
      <p:sp>
        <p:nvSpPr>
          <p:cNvPr id="41" name="テキスト ボックス 40"/>
          <p:cNvSpPr txBox="1"/>
          <p:nvPr/>
        </p:nvSpPr>
        <p:spPr>
          <a:xfrm>
            <a:off x="587910" y="3616538"/>
            <a:ext cx="6153458" cy="630942"/>
          </a:xfrm>
          <a:prstGeom prst="rect">
            <a:avLst/>
          </a:prstGeom>
          <a:noFill/>
        </p:spPr>
        <p:txBody>
          <a:bodyPr wrap="square" rtlCol="0">
            <a:spAutoFit/>
          </a:bodyPr>
          <a:lstStyle/>
          <a:p>
            <a:pPr>
              <a:lnSpc>
                <a:spcPts val="1400"/>
              </a:lnSpc>
            </a:pPr>
            <a:r>
              <a:rPr lang="ja-JP" altLang="en-US" sz="1050" dirty="0" smtClean="0">
                <a:latin typeface="メイリオ" pitchFamily="50" charset="-128"/>
                <a:ea typeface="メイリオ" pitchFamily="50" charset="-128"/>
                <a:cs typeface="メイリオ" pitchFamily="50" charset="-128"/>
              </a:rPr>
              <a:t>既に設定済の項目がある場合、他の項目に経路のスキップの追加ができません。</a:t>
            </a:r>
            <a:endParaRPr lang="en-US" altLang="ja-JP" sz="1050" dirty="0" smtClean="0">
              <a:latin typeface="メイリオ" pitchFamily="50" charset="-128"/>
              <a:ea typeface="メイリオ" pitchFamily="50" charset="-128"/>
              <a:cs typeface="メイリオ" pitchFamily="50" charset="-128"/>
            </a:endParaRPr>
          </a:p>
          <a:p>
            <a:pPr>
              <a:lnSpc>
                <a:spcPts val="1400"/>
              </a:lnSpc>
            </a:pPr>
            <a:r>
              <a:rPr lang="ja-JP" altLang="en-US" sz="1050" dirty="0" smtClean="0">
                <a:latin typeface="メイリオ" pitchFamily="50" charset="-128"/>
                <a:ea typeface="メイリオ" pitchFamily="50" charset="-128"/>
                <a:cs typeface="メイリオ" pitchFamily="50" charset="-128"/>
              </a:rPr>
              <a:t>別の数値項目に対して設定したい場合は、設定済みの項目のスキップ設定を全て削除する必要があります。</a:t>
            </a:r>
            <a:endParaRPr kumimoji="1" lang="ja-JP" altLang="en-US" sz="1050" dirty="0">
              <a:latin typeface="メイリオ" pitchFamily="50" charset="-128"/>
              <a:ea typeface="メイリオ" pitchFamily="50" charset="-128"/>
              <a:cs typeface="メイリオ" pitchFamily="50" charset="-128"/>
            </a:endParaRPr>
          </a:p>
        </p:txBody>
      </p:sp>
      <p:sp>
        <p:nvSpPr>
          <p:cNvPr id="42" name="テキスト ボックス 41"/>
          <p:cNvSpPr txBox="1"/>
          <p:nvPr/>
        </p:nvSpPr>
        <p:spPr>
          <a:xfrm>
            <a:off x="587910" y="4517122"/>
            <a:ext cx="6270090" cy="810478"/>
          </a:xfrm>
          <a:prstGeom prst="rect">
            <a:avLst/>
          </a:prstGeom>
          <a:noFill/>
        </p:spPr>
        <p:txBody>
          <a:bodyPr wrap="square" rtlCol="0">
            <a:spAutoFit/>
          </a:bodyPr>
          <a:lstStyle/>
          <a:p>
            <a:pPr>
              <a:lnSpc>
                <a:spcPts val="1400"/>
              </a:lnSpc>
            </a:pPr>
            <a:r>
              <a:rPr lang="ja-JP" altLang="en-US" sz="1050" dirty="0" smtClean="0">
                <a:latin typeface="メイリオ" pitchFamily="50" charset="-128"/>
                <a:ea typeface="メイリオ" pitchFamily="50" charset="-128"/>
                <a:cs typeface="メイリオ" pitchFamily="50" charset="-128"/>
              </a:rPr>
              <a:t>各経路に対してそれぞれ条件を設定することができます。</a:t>
            </a:r>
            <a:endParaRPr lang="en-US" altLang="ja-JP" sz="1050" dirty="0" smtClean="0">
              <a:latin typeface="メイリオ" pitchFamily="50" charset="-128"/>
              <a:ea typeface="メイリオ" pitchFamily="50" charset="-128"/>
              <a:cs typeface="メイリオ" pitchFamily="50" charset="-128"/>
            </a:endParaRPr>
          </a:p>
          <a:p>
            <a:pPr>
              <a:lnSpc>
                <a:spcPts val="1400"/>
              </a:lnSpc>
            </a:pPr>
            <a:r>
              <a:rPr lang="ja-JP" altLang="en-US" sz="1050" dirty="0" smtClean="0">
                <a:latin typeface="メイリオ" pitchFamily="50" charset="-128"/>
                <a:ea typeface="メイリオ" pitchFamily="50" charset="-128"/>
                <a:cs typeface="メイリオ" pitchFamily="50" charset="-128"/>
              </a:rPr>
              <a:t>１つの経路に対しては１つの条件のみ設定できます（条件は数種類ありますが１種類のみ設定可能）。</a:t>
            </a:r>
            <a:endParaRPr lang="en-US" altLang="ja-JP" sz="1050" dirty="0" smtClean="0">
              <a:latin typeface="メイリオ" pitchFamily="50" charset="-128"/>
              <a:ea typeface="メイリオ" pitchFamily="50" charset="-128"/>
              <a:cs typeface="メイリオ" pitchFamily="50" charset="-128"/>
            </a:endParaRPr>
          </a:p>
          <a:p>
            <a:pPr>
              <a:lnSpc>
                <a:spcPts val="1400"/>
              </a:lnSpc>
            </a:pPr>
            <a:r>
              <a:rPr lang="ja-JP" altLang="en-US" sz="1050" dirty="0">
                <a:latin typeface="メイリオ" pitchFamily="50" charset="-128"/>
                <a:ea typeface="メイリオ" pitchFamily="50" charset="-128"/>
                <a:cs typeface="メイリオ" pitchFamily="50" charset="-128"/>
              </a:rPr>
              <a:t>既</a:t>
            </a:r>
            <a:r>
              <a:rPr lang="ja-JP" altLang="en-US" sz="1050" dirty="0" smtClean="0">
                <a:latin typeface="メイリオ" pitchFamily="50" charset="-128"/>
                <a:ea typeface="メイリオ" pitchFamily="50" charset="-128"/>
                <a:cs typeface="メイリオ" pitchFamily="50" charset="-128"/>
              </a:rPr>
              <a:t>に条件が設定されている経路については、既存のスキップ設定を編集して別条件を設定する（上書き）か、削除してから新規に条件を追加して下さい。</a:t>
            </a:r>
            <a:endParaRPr kumimoji="1" lang="ja-JP" altLang="en-US" sz="1050" dirty="0">
              <a:latin typeface="メイリオ" pitchFamily="50" charset="-128"/>
              <a:ea typeface="メイリオ" pitchFamily="50" charset="-128"/>
              <a:cs typeface="メイリオ" pitchFamily="50" charset="-128"/>
            </a:endParaRPr>
          </a:p>
        </p:txBody>
      </p:sp>
      <p:sp>
        <p:nvSpPr>
          <p:cNvPr id="43" name="テキスト ボックス 42"/>
          <p:cNvSpPr txBox="1"/>
          <p:nvPr/>
        </p:nvSpPr>
        <p:spPr>
          <a:xfrm>
            <a:off x="587910" y="5777746"/>
            <a:ext cx="6153458" cy="810478"/>
          </a:xfrm>
          <a:prstGeom prst="rect">
            <a:avLst/>
          </a:prstGeom>
          <a:noFill/>
        </p:spPr>
        <p:txBody>
          <a:bodyPr wrap="square" rtlCol="0">
            <a:spAutoFit/>
          </a:bodyPr>
          <a:lstStyle/>
          <a:p>
            <a:pPr>
              <a:lnSpc>
                <a:spcPts val="1400"/>
              </a:lnSpc>
            </a:pPr>
            <a:r>
              <a:rPr lang="ja-JP" altLang="en-US" sz="1050" dirty="0" smtClean="0">
                <a:latin typeface="メイリオ" pitchFamily="50" charset="-128"/>
                <a:ea typeface="メイリオ" pitchFamily="50" charset="-128"/>
                <a:cs typeface="メイリオ" pitchFamily="50" charset="-128"/>
              </a:rPr>
              <a:t>全ての経路にスキップ条件を設定し、入力値がその条件入力値全ての経路を</a:t>
            </a:r>
            <a:r>
              <a:rPr lang="ja-JP" altLang="en-US" sz="1050" dirty="0" smtClean="0">
                <a:latin typeface="メイリオ" pitchFamily="50" charset="-128"/>
                <a:ea typeface="メイリオ" pitchFamily="50" charset="-128"/>
                <a:cs typeface="メイリオ" pitchFamily="50" charset="-128"/>
              </a:rPr>
              <a:t>スキップ</a:t>
            </a:r>
            <a:r>
              <a:rPr lang="ja-JP" altLang="en-US" sz="1050" dirty="0">
                <a:latin typeface="メイリオ" pitchFamily="50" charset="-128"/>
                <a:ea typeface="メイリオ" pitchFamily="50" charset="-128"/>
                <a:cs typeface="メイリオ" pitchFamily="50" charset="-128"/>
              </a:rPr>
              <a:t>する</a:t>
            </a:r>
            <a:r>
              <a:rPr lang="ja-JP" altLang="en-US" sz="1050" dirty="0" smtClean="0">
                <a:latin typeface="メイリオ" pitchFamily="50" charset="-128"/>
                <a:ea typeface="メイリオ" pitchFamily="50" charset="-128"/>
                <a:cs typeface="メイリオ" pitchFamily="50" charset="-128"/>
              </a:rPr>
              <a:t>条件</a:t>
            </a:r>
            <a:r>
              <a:rPr lang="ja-JP" altLang="en-US" sz="1050" dirty="0" smtClean="0">
                <a:latin typeface="メイリオ" pitchFamily="50" charset="-128"/>
                <a:ea typeface="メイリオ" pitchFamily="50" charset="-128"/>
                <a:cs typeface="メイリオ" pitchFamily="50" charset="-128"/>
              </a:rPr>
              <a:t>は数種類ありますが、１つの経路に対しては１つの条件のみ設定できます。</a:t>
            </a:r>
            <a:endParaRPr lang="en-US" altLang="ja-JP" sz="1050" dirty="0" smtClean="0">
              <a:latin typeface="メイリオ" pitchFamily="50" charset="-128"/>
              <a:ea typeface="メイリオ" pitchFamily="50" charset="-128"/>
              <a:cs typeface="メイリオ" pitchFamily="50" charset="-128"/>
            </a:endParaRPr>
          </a:p>
          <a:p>
            <a:pPr>
              <a:lnSpc>
                <a:spcPts val="1400"/>
              </a:lnSpc>
            </a:pPr>
            <a:r>
              <a:rPr lang="ja-JP" altLang="en-US" sz="1050" dirty="0">
                <a:latin typeface="メイリオ" pitchFamily="50" charset="-128"/>
                <a:ea typeface="メイリオ" pitchFamily="50" charset="-128"/>
                <a:cs typeface="メイリオ" pitchFamily="50" charset="-128"/>
              </a:rPr>
              <a:t>既</a:t>
            </a:r>
            <a:r>
              <a:rPr lang="ja-JP" altLang="en-US" sz="1050" dirty="0" smtClean="0">
                <a:latin typeface="メイリオ" pitchFamily="50" charset="-128"/>
                <a:ea typeface="メイリオ" pitchFamily="50" charset="-128"/>
                <a:cs typeface="メイリオ" pitchFamily="50" charset="-128"/>
              </a:rPr>
              <a:t>に条件が設定されている経路については、既存のスキップ設定を編集するか、削除してから追加して下さい。</a:t>
            </a:r>
            <a:endParaRPr kumimoji="1" lang="ja-JP" altLang="en-US" sz="1050" dirty="0">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178253421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77" name="Picture 11" descr="C:\Users\sgwpc\Desktop\yoshiiさん\iQube試験\koyama\バグチェック\2.18.0\WF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79424" y="2405098"/>
            <a:ext cx="3476986" cy="3391038"/>
          </a:xfrm>
          <a:prstGeom prst="rect">
            <a:avLst/>
          </a:prstGeom>
          <a:noFill/>
          <a:extLst>
            <a:ext uri="{909E8E84-426E-40DD-AFC4-6F175D3DCCD1}">
              <a14:hiddenFill xmlns:a14="http://schemas.microsoft.com/office/drawing/2010/main">
                <a:solidFill>
                  <a:srgbClr val="FFFFFF"/>
                </a:solidFill>
              </a14:hiddenFill>
            </a:ext>
          </a:extLst>
        </p:spPr>
      </p:pic>
      <p:sp>
        <p:nvSpPr>
          <p:cNvPr id="7" name="タイトル 4"/>
          <p:cNvSpPr txBox="1">
            <a:spLocks/>
          </p:cNvSpPr>
          <p:nvPr/>
        </p:nvSpPr>
        <p:spPr>
          <a:xfrm>
            <a:off x="-15403" y="35496"/>
            <a:ext cx="4901045" cy="592065"/>
          </a:xfrm>
          <a:prstGeom prst="rect">
            <a:avLst/>
          </a:prstGeom>
        </p:spPr>
        <p:txBody>
          <a:bodyPr vert="horz" lIns="91440" tIns="45720" rIns="91440" bIns="45720" rtlCol="0" anchor="ctr">
            <a:noAutofit/>
          </a:bodyPr>
          <a:lstStyle>
            <a:lvl1pPr algn="l" defTabSz="914400" rtl="0" eaLnBrk="1" latinLnBrk="0" hangingPunct="1">
              <a:spcBef>
                <a:spcPct val="0"/>
              </a:spcBef>
              <a:buNone/>
              <a:defRPr kumimoji="1" sz="2800" kern="1200">
                <a:solidFill>
                  <a:schemeClr val="tx2"/>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ja-JP" altLang="en-US" sz="2400" b="1" dirty="0">
                <a:solidFill>
                  <a:srgbClr val="1F497D"/>
                </a:solidFill>
                <a:effectLst>
                  <a:reflection blurRad="6350" stA="55000" endA="300" endPos="20000" dir="5400000" sy="-100000" algn="bl" rotWithShape="0"/>
                </a:effectLst>
                <a:latin typeface="Bookman Old Style"/>
                <a:ea typeface="HG明朝E"/>
              </a:rPr>
              <a:t>　</a:t>
            </a:r>
            <a:r>
              <a:rPr lang="ja-JP" altLang="en-US" sz="2400" b="1" dirty="0" smtClean="0">
                <a:solidFill>
                  <a:schemeClr val="tx2">
                    <a:lumMod val="60000"/>
                    <a:lumOff val="40000"/>
                  </a:schemeClr>
                </a:solidFill>
                <a:effectLst>
                  <a:reflection blurRad="6350" stA="55000" endA="300" endPos="20000" dir="5400000" sy="-100000" algn="bl" rotWithShape="0"/>
                </a:effectLst>
                <a:latin typeface="Bookman Old Style"/>
                <a:ea typeface="HG明朝E"/>
              </a:rPr>
              <a:t>◆経路のスキップ設定</a:t>
            </a:r>
            <a:endParaRPr kumimoji="1" lang="ja-JP" altLang="en-US" sz="2400" b="0" i="0" u="none" strike="noStrike" kern="1200" cap="none" spc="0" normalizeH="0" baseline="0" noProof="0" dirty="0">
              <a:ln>
                <a:noFill/>
              </a:ln>
              <a:solidFill>
                <a:schemeClr val="tx2">
                  <a:lumMod val="60000"/>
                  <a:lumOff val="40000"/>
                </a:schemeClr>
              </a:solidFill>
              <a:effectLst/>
              <a:uLnTx/>
              <a:uFillTx/>
              <a:latin typeface="Bookman Old Style"/>
              <a:ea typeface="HG明朝E"/>
            </a:endParaRPr>
          </a:p>
        </p:txBody>
      </p:sp>
      <p:grpSp>
        <p:nvGrpSpPr>
          <p:cNvPr id="12" name="グループ化 11"/>
          <p:cNvGrpSpPr/>
          <p:nvPr/>
        </p:nvGrpSpPr>
        <p:grpSpPr>
          <a:xfrm>
            <a:off x="205122" y="611560"/>
            <a:ext cx="6464238" cy="792088"/>
            <a:chOff x="188640" y="704528"/>
            <a:chExt cx="6264696" cy="792088"/>
          </a:xfrm>
        </p:grpSpPr>
        <p:sp>
          <p:nvSpPr>
            <p:cNvPr id="13" name="角丸四角形 12"/>
            <p:cNvSpPr/>
            <p:nvPr/>
          </p:nvSpPr>
          <p:spPr>
            <a:xfrm>
              <a:off x="188640" y="704528"/>
              <a:ext cx="6264696" cy="792088"/>
            </a:xfrm>
            <a:prstGeom prst="roundRect">
              <a:avLst/>
            </a:prstGeom>
            <a:gradFill flip="none" rotWithShape="1">
              <a:gsLst>
                <a:gs pos="27000">
                  <a:srgbClr val="768CBC">
                    <a:alpha val="0"/>
                  </a:srgbClr>
                </a:gs>
                <a:gs pos="84000">
                  <a:srgbClr val="768CBC"/>
                </a:gs>
                <a:gs pos="0">
                  <a:schemeClr val="tx2">
                    <a:lumMod val="40000"/>
                    <a:lumOff val="60000"/>
                  </a:schemeClr>
                </a:gs>
                <a:gs pos="12000">
                  <a:srgbClr val="B4BAEE">
                    <a:alpha val="21000"/>
                  </a:srgbClr>
                </a:gs>
                <a:gs pos="73000">
                  <a:srgbClr val="768CBC">
                    <a:alpha val="0"/>
                  </a:srgbClr>
                </a:gs>
                <a:gs pos="84000">
                  <a:srgbClr val="B4BAEE">
                    <a:alpha val="12000"/>
                  </a:srgbClr>
                </a:gs>
                <a:gs pos="100000">
                  <a:schemeClr val="tx2">
                    <a:lumMod val="40000"/>
                    <a:lumOff val="60000"/>
                  </a:schemeClr>
                </a:gs>
              </a:gsLst>
              <a:lin ang="16200000" scaled="1"/>
              <a:tileRect/>
            </a:gra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4" name="テキスト ボックス 13"/>
            <p:cNvSpPr txBox="1"/>
            <p:nvPr/>
          </p:nvSpPr>
          <p:spPr>
            <a:xfrm>
              <a:off x="260648" y="848544"/>
              <a:ext cx="6069090" cy="523220"/>
            </a:xfrm>
            <a:prstGeom prst="rect">
              <a:avLst/>
            </a:prstGeom>
            <a:noFill/>
          </p:spPr>
          <p:txBody>
            <a:bodyPr wrap="square" rtlCol="0">
              <a:spAutoFit/>
            </a:bodyPr>
            <a:lstStyle/>
            <a:p>
              <a:r>
                <a:rPr lang="ja-JP" altLang="en-US" sz="1400" b="1" dirty="0" smtClean="0">
                  <a:latin typeface="メイリオ" pitchFamily="50" charset="-128"/>
                  <a:ea typeface="メイリオ" pitchFamily="50" charset="-128"/>
                  <a:cs typeface="メイリオ" pitchFamily="50" charset="-128"/>
                </a:rPr>
                <a:t>経路のスキップ</a:t>
              </a:r>
              <a:r>
                <a:rPr lang="ja-JP" altLang="en-US" sz="1400" dirty="0" smtClean="0">
                  <a:latin typeface="メイリオ" pitchFamily="50" charset="-128"/>
                  <a:ea typeface="メイリオ" pitchFamily="50" charset="-128"/>
                  <a:cs typeface="メイリオ" pitchFamily="50" charset="-128"/>
                </a:rPr>
                <a:t>とは、</a:t>
              </a:r>
              <a:r>
                <a:rPr lang="ja-JP" altLang="en-US" sz="1400" u="sng" dirty="0" smtClean="0">
                  <a:solidFill>
                    <a:schemeClr val="tx2">
                      <a:lumMod val="75000"/>
                    </a:schemeClr>
                  </a:solidFill>
                  <a:latin typeface="メイリオ" pitchFamily="50" charset="-128"/>
                  <a:ea typeface="メイリオ" pitchFamily="50" charset="-128"/>
                  <a:cs typeface="メイリオ" pitchFamily="50" charset="-128"/>
                </a:rPr>
                <a:t>ワークフロー機能</a:t>
              </a:r>
              <a:r>
                <a:rPr lang="ja-JP" altLang="en-US" sz="1400" dirty="0" smtClean="0">
                  <a:latin typeface="メイリオ" pitchFamily="50" charset="-128"/>
                  <a:ea typeface="メイリオ" pitchFamily="50" charset="-128"/>
                  <a:cs typeface="メイリオ" pitchFamily="50" charset="-128"/>
                </a:rPr>
                <a:t>の一つで、各経路に対して設定します。入力値が条件を満たす場合、その経路を飛ばすことができます。</a:t>
              </a:r>
              <a:endParaRPr kumimoji="1" lang="ja-JP" altLang="en-US" sz="1400" dirty="0">
                <a:latin typeface="メイリオ" pitchFamily="50" charset="-128"/>
                <a:ea typeface="メイリオ" pitchFamily="50" charset="-128"/>
                <a:cs typeface="メイリオ" pitchFamily="50" charset="-128"/>
              </a:endParaRPr>
            </a:p>
          </p:txBody>
        </p:sp>
      </p:grpSp>
      <p:grpSp>
        <p:nvGrpSpPr>
          <p:cNvPr id="22" name="グループ化 21"/>
          <p:cNvGrpSpPr/>
          <p:nvPr/>
        </p:nvGrpSpPr>
        <p:grpSpPr>
          <a:xfrm>
            <a:off x="250015" y="1681047"/>
            <a:ext cx="6465110" cy="300372"/>
            <a:chOff x="322023" y="1586640"/>
            <a:chExt cx="4382897" cy="300372"/>
          </a:xfrm>
        </p:grpSpPr>
        <p:sp>
          <p:nvSpPr>
            <p:cNvPr id="19" name="片側の 2 つの角を切り取った四角形 18"/>
            <p:cNvSpPr/>
            <p:nvPr/>
          </p:nvSpPr>
          <p:spPr>
            <a:xfrm>
              <a:off x="322023" y="1586640"/>
              <a:ext cx="4320480" cy="252000"/>
            </a:xfrm>
            <a:prstGeom prst="snip2SameRect">
              <a:avLst/>
            </a:prstGeom>
            <a:solidFill>
              <a:schemeClr val="tx2">
                <a:lumMod val="40000"/>
                <a:lumOff val="60000"/>
              </a:schemeClr>
            </a:solidFill>
            <a:ln>
              <a:solidFill>
                <a:schemeClr val="accent5">
                  <a:lumMod val="20000"/>
                  <a:lumOff val="80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lvl="0"/>
              <a:r>
                <a:rPr lang="en-US" altLang="ja-JP" sz="1600" b="1" kern="0" dirty="0">
                  <a:solidFill>
                    <a:schemeClr val="bg1"/>
                  </a:solidFill>
                  <a:latin typeface="Arial Black" pitchFamily="34" charset="0"/>
                  <a:ea typeface="HGPｺﾞｼｯｸE" pitchFamily="50" charset="-128"/>
                </a:rPr>
                <a:t>1.</a:t>
              </a:r>
              <a:r>
                <a:rPr lang="en-US" altLang="ja-JP" sz="1600" kern="0" dirty="0">
                  <a:solidFill>
                    <a:schemeClr val="bg1"/>
                  </a:solidFill>
                </a:rPr>
                <a:t> </a:t>
              </a:r>
              <a:r>
                <a:rPr lang="ja-JP" altLang="en-US" sz="1400" kern="0" dirty="0" smtClean="0">
                  <a:solidFill>
                    <a:schemeClr val="bg1"/>
                  </a:solidFill>
                  <a:ea typeface="メイリオ" pitchFamily="50" charset="-128"/>
                </a:rPr>
                <a:t>経路のスキップの</a:t>
              </a:r>
              <a:r>
                <a:rPr lang="ja-JP" altLang="en-US" sz="1400" b="1" kern="0" dirty="0" smtClean="0">
                  <a:solidFill>
                    <a:schemeClr val="bg1"/>
                  </a:solidFill>
                  <a:ea typeface="メイリオ" pitchFamily="50" charset="-128"/>
                </a:rPr>
                <a:t>概要</a:t>
              </a:r>
              <a:endParaRPr lang="ja-JP" altLang="en-US" sz="1400" kern="0" dirty="0">
                <a:solidFill>
                  <a:schemeClr val="bg1"/>
                </a:solidFill>
                <a:latin typeface="メイリオ" pitchFamily="50" charset="-128"/>
                <a:ea typeface="メイリオ" pitchFamily="50" charset="-128"/>
                <a:cs typeface="メイリオ" pitchFamily="50" charset="-128"/>
              </a:endParaRPr>
            </a:p>
          </p:txBody>
        </p:sp>
        <p:cxnSp>
          <p:nvCxnSpPr>
            <p:cNvPr id="20" name="直線コネクタ 19"/>
            <p:cNvCxnSpPr/>
            <p:nvPr/>
          </p:nvCxnSpPr>
          <p:spPr>
            <a:xfrm flipV="1">
              <a:off x="322023" y="1885305"/>
              <a:ext cx="4382897" cy="1707"/>
            </a:xfrm>
            <a:prstGeom prst="line">
              <a:avLst/>
            </a:prstGeom>
            <a:ln w="28575">
              <a:solidFill>
                <a:schemeClr val="tx2">
                  <a:lumMod val="40000"/>
                  <a:lumOff val="60000"/>
                  <a:alpha val="50000"/>
                </a:schemeClr>
              </a:solidFill>
            </a:ln>
            <a:effectLst/>
          </p:spPr>
          <p:style>
            <a:lnRef idx="1">
              <a:schemeClr val="accent1"/>
            </a:lnRef>
            <a:fillRef idx="0">
              <a:schemeClr val="accent1"/>
            </a:fillRef>
            <a:effectRef idx="0">
              <a:schemeClr val="accent1"/>
            </a:effectRef>
            <a:fontRef idx="minor">
              <a:schemeClr val="tx1"/>
            </a:fontRef>
          </p:style>
        </p:cxnSp>
      </p:grpSp>
      <p:sp>
        <p:nvSpPr>
          <p:cNvPr id="21" name="テキスト ボックス 20"/>
          <p:cNvSpPr txBox="1"/>
          <p:nvPr/>
        </p:nvSpPr>
        <p:spPr>
          <a:xfrm>
            <a:off x="261441" y="2001957"/>
            <a:ext cx="6361613" cy="452688"/>
          </a:xfrm>
          <a:prstGeom prst="rect">
            <a:avLst/>
          </a:prstGeom>
          <a:noFill/>
        </p:spPr>
        <p:txBody>
          <a:bodyPr wrap="square" rtlCol="0">
            <a:spAutoFit/>
          </a:bodyPr>
          <a:lstStyle/>
          <a:p>
            <a:pPr>
              <a:lnSpc>
                <a:spcPts val="1400"/>
              </a:lnSpc>
            </a:pPr>
            <a:r>
              <a:rPr lang="ja-JP" altLang="en-US" sz="1200" b="1" dirty="0" smtClean="0">
                <a:latin typeface="メイリオ" pitchFamily="50" charset="-128"/>
                <a:ea typeface="メイリオ" pitchFamily="50" charset="-128"/>
                <a:cs typeface="メイリオ" pitchFamily="50" charset="-128"/>
              </a:rPr>
              <a:t>経路のスキップ</a:t>
            </a:r>
            <a:r>
              <a:rPr lang="ja-JP" altLang="en-US" sz="1200" dirty="0" smtClean="0">
                <a:latin typeface="メイリオ" pitchFamily="50" charset="-128"/>
                <a:ea typeface="メイリオ" pitchFamily="50" charset="-128"/>
                <a:cs typeface="メイリオ" pitchFamily="50" charset="-128"/>
              </a:rPr>
              <a:t>とは、入力値が各経路に設定した条件を満たす場合に、該当した経路をスキップさせるための設定のことです。設定は全体設定から行いま</a:t>
            </a:r>
            <a:r>
              <a:rPr lang="ja-JP" altLang="en-US" sz="1200" dirty="0">
                <a:latin typeface="メイリオ" pitchFamily="50" charset="-128"/>
                <a:ea typeface="メイリオ" pitchFamily="50" charset="-128"/>
                <a:cs typeface="メイリオ" pitchFamily="50" charset="-128"/>
              </a:rPr>
              <a:t>す。</a:t>
            </a:r>
            <a:endParaRPr kumimoji="1" lang="ja-JP" altLang="en-US" sz="1200" dirty="0">
              <a:latin typeface="メイリオ" pitchFamily="50" charset="-128"/>
              <a:ea typeface="メイリオ" pitchFamily="50" charset="-128"/>
              <a:cs typeface="メイリオ" pitchFamily="50" charset="-128"/>
            </a:endParaRPr>
          </a:p>
        </p:txBody>
      </p:sp>
      <p:grpSp>
        <p:nvGrpSpPr>
          <p:cNvPr id="2" name="グループ化 1"/>
          <p:cNvGrpSpPr/>
          <p:nvPr/>
        </p:nvGrpSpPr>
        <p:grpSpPr>
          <a:xfrm>
            <a:off x="4050782" y="2817542"/>
            <a:ext cx="2916198" cy="2762570"/>
            <a:chOff x="542815" y="2802662"/>
            <a:chExt cx="2916198" cy="2762570"/>
          </a:xfrm>
        </p:grpSpPr>
        <p:sp>
          <p:nvSpPr>
            <p:cNvPr id="23" name="テキスト ボックス 22"/>
            <p:cNvSpPr txBox="1"/>
            <p:nvPr/>
          </p:nvSpPr>
          <p:spPr>
            <a:xfrm>
              <a:off x="542815" y="2802662"/>
              <a:ext cx="2912379" cy="271869"/>
            </a:xfrm>
            <a:prstGeom prst="rect">
              <a:avLst/>
            </a:prstGeom>
            <a:noFill/>
          </p:spPr>
          <p:txBody>
            <a:bodyPr wrap="square" rtlCol="0">
              <a:spAutoFit/>
            </a:bodyPr>
            <a:lstStyle/>
            <a:p>
              <a:pPr>
                <a:lnSpc>
                  <a:spcPts val="1400"/>
                </a:lnSpc>
              </a:pPr>
              <a:r>
                <a:rPr lang="ja-JP" altLang="en-US" sz="1100" b="1" dirty="0" smtClean="0">
                  <a:latin typeface="メイリオ" pitchFamily="50" charset="-128"/>
                  <a:ea typeface="メイリオ" pitchFamily="50" charset="-128"/>
                  <a:cs typeface="メイリオ" pitchFamily="50" charset="-128"/>
                </a:rPr>
                <a:t>数値、自動計算項目</a:t>
              </a:r>
              <a:r>
                <a:rPr lang="ja-JP" altLang="en-US" sz="1100" dirty="0" smtClean="0">
                  <a:latin typeface="メイリオ" pitchFamily="50" charset="-128"/>
                  <a:ea typeface="メイリオ" pitchFamily="50" charset="-128"/>
                  <a:cs typeface="メイリオ" pitchFamily="50" charset="-128"/>
                </a:rPr>
                <a:t>に対して設定できます。</a:t>
              </a:r>
              <a:endParaRPr kumimoji="1" lang="ja-JP" altLang="en-US" sz="1100" dirty="0">
                <a:latin typeface="メイリオ" pitchFamily="50" charset="-128"/>
                <a:ea typeface="メイリオ" pitchFamily="50" charset="-128"/>
                <a:cs typeface="メイリオ" pitchFamily="50" charset="-128"/>
              </a:endParaRPr>
            </a:p>
          </p:txBody>
        </p:sp>
        <p:sp>
          <p:nvSpPr>
            <p:cNvPr id="29" name="テキスト ボックス 28"/>
            <p:cNvSpPr txBox="1"/>
            <p:nvPr/>
          </p:nvSpPr>
          <p:spPr>
            <a:xfrm>
              <a:off x="548680" y="3024312"/>
              <a:ext cx="2910333" cy="452688"/>
            </a:xfrm>
            <a:prstGeom prst="rect">
              <a:avLst/>
            </a:prstGeom>
            <a:noFill/>
          </p:spPr>
          <p:txBody>
            <a:bodyPr wrap="square" rtlCol="0">
              <a:spAutoFit/>
            </a:bodyPr>
            <a:lstStyle/>
            <a:p>
              <a:pPr>
                <a:lnSpc>
                  <a:spcPts val="1400"/>
                </a:lnSpc>
              </a:pPr>
              <a:r>
                <a:rPr lang="ja-JP" altLang="en-US" sz="1000" dirty="0" smtClean="0">
                  <a:latin typeface="メイリオ" pitchFamily="50" charset="-128"/>
                  <a:ea typeface="メイリオ" pitchFamily="50" charset="-128"/>
                  <a:cs typeface="メイリオ" pitchFamily="50" charset="-128"/>
                </a:rPr>
                <a:t>１つのフォームに対して</a:t>
              </a:r>
              <a:r>
                <a:rPr lang="ja-JP" altLang="en-US" sz="1000" b="1" dirty="0" smtClean="0">
                  <a:solidFill>
                    <a:srgbClr val="FF9933"/>
                  </a:solidFill>
                  <a:latin typeface="メイリオ" pitchFamily="50" charset="-128"/>
                  <a:ea typeface="メイリオ" pitchFamily="50" charset="-128"/>
                  <a:cs typeface="メイリオ" pitchFamily="50" charset="-128"/>
                </a:rPr>
                <a:t>１つの項目</a:t>
              </a:r>
              <a:r>
                <a:rPr lang="ja-JP" altLang="en-US" sz="1000" dirty="0" smtClean="0">
                  <a:latin typeface="メイリオ" pitchFamily="50" charset="-128"/>
                  <a:ea typeface="メイリオ" pitchFamily="50" charset="-128"/>
                  <a:cs typeface="メイリオ" pitchFamily="50" charset="-128"/>
                </a:rPr>
                <a:t>のみ</a:t>
              </a:r>
              <a:endParaRPr lang="en-US" altLang="ja-JP" sz="1000" dirty="0" smtClean="0">
                <a:latin typeface="メイリオ" pitchFamily="50" charset="-128"/>
                <a:ea typeface="メイリオ" pitchFamily="50" charset="-128"/>
                <a:cs typeface="メイリオ" pitchFamily="50" charset="-128"/>
              </a:endParaRPr>
            </a:p>
            <a:p>
              <a:pPr>
                <a:lnSpc>
                  <a:spcPts val="1400"/>
                </a:lnSpc>
              </a:pPr>
              <a:r>
                <a:rPr lang="ja-JP" altLang="en-US" sz="1000" dirty="0" smtClean="0">
                  <a:latin typeface="メイリオ" pitchFamily="50" charset="-128"/>
                  <a:ea typeface="メイリオ" pitchFamily="50" charset="-128"/>
                  <a:cs typeface="メイリオ" pitchFamily="50" charset="-128"/>
                </a:rPr>
                <a:t>スキップ設定できます。</a:t>
              </a:r>
              <a:endParaRPr kumimoji="1" lang="ja-JP" altLang="en-US" sz="1000" dirty="0">
                <a:latin typeface="メイリオ" pitchFamily="50" charset="-128"/>
                <a:ea typeface="メイリオ" pitchFamily="50" charset="-128"/>
                <a:cs typeface="メイリオ" pitchFamily="50" charset="-128"/>
              </a:endParaRPr>
            </a:p>
          </p:txBody>
        </p:sp>
        <p:sp>
          <p:nvSpPr>
            <p:cNvPr id="32" name="テキスト ボックス 31"/>
            <p:cNvSpPr txBox="1"/>
            <p:nvPr/>
          </p:nvSpPr>
          <p:spPr>
            <a:xfrm>
              <a:off x="548680" y="3658786"/>
              <a:ext cx="2664296" cy="451406"/>
            </a:xfrm>
            <a:prstGeom prst="rect">
              <a:avLst/>
            </a:prstGeom>
            <a:noFill/>
          </p:spPr>
          <p:txBody>
            <a:bodyPr wrap="square" rtlCol="0">
              <a:spAutoFit/>
            </a:bodyPr>
            <a:lstStyle/>
            <a:p>
              <a:pPr>
                <a:lnSpc>
                  <a:spcPts val="1400"/>
                </a:lnSpc>
              </a:pPr>
              <a:r>
                <a:rPr lang="ja-JP" altLang="en-US" sz="1100" dirty="0" smtClean="0">
                  <a:latin typeface="メイリオ" pitchFamily="50" charset="-128"/>
                  <a:ea typeface="メイリオ" pitchFamily="50" charset="-128"/>
                  <a:cs typeface="メイリオ" pitchFamily="50" charset="-128"/>
                </a:rPr>
                <a:t>１つの経路に対して</a:t>
              </a:r>
              <a:r>
                <a:rPr lang="ja-JP" altLang="en-US" sz="1100" b="1" dirty="0" smtClean="0">
                  <a:latin typeface="メイリオ" pitchFamily="50" charset="-128"/>
                  <a:ea typeface="メイリオ" pitchFamily="50" charset="-128"/>
                  <a:cs typeface="メイリオ" pitchFamily="50" charset="-128"/>
                </a:rPr>
                <a:t>１つの条件</a:t>
              </a:r>
              <a:r>
                <a:rPr lang="ja-JP" altLang="en-US" sz="1100" dirty="0" smtClean="0">
                  <a:latin typeface="メイリオ" pitchFamily="50" charset="-128"/>
                  <a:ea typeface="メイリオ" pitchFamily="50" charset="-128"/>
                  <a:cs typeface="メイリオ" pitchFamily="50" charset="-128"/>
                </a:rPr>
                <a:t>のみ</a:t>
              </a:r>
              <a:endParaRPr lang="en-US" altLang="ja-JP" sz="1100" dirty="0" smtClean="0">
                <a:latin typeface="メイリオ" pitchFamily="50" charset="-128"/>
                <a:ea typeface="メイリオ" pitchFamily="50" charset="-128"/>
                <a:cs typeface="メイリオ" pitchFamily="50" charset="-128"/>
              </a:endParaRPr>
            </a:p>
            <a:p>
              <a:pPr>
                <a:lnSpc>
                  <a:spcPts val="1400"/>
                </a:lnSpc>
              </a:pPr>
              <a:r>
                <a:rPr lang="ja-JP" altLang="en-US" sz="1100" dirty="0" smtClean="0">
                  <a:latin typeface="メイリオ" pitchFamily="50" charset="-128"/>
                  <a:ea typeface="メイリオ" pitchFamily="50" charset="-128"/>
                  <a:cs typeface="メイリオ" pitchFamily="50" charset="-128"/>
                </a:rPr>
                <a:t>設定できます。</a:t>
              </a:r>
              <a:endParaRPr kumimoji="1" lang="ja-JP" altLang="en-US" sz="1100" dirty="0">
                <a:latin typeface="メイリオ" pitchFamily="50" charset="-128"/>
                <a:ea typeface="メイリオ" pitchFamily="50" charset="-128"/>
                <a:cs typeface="メイリオ" pitchFamily="50" charset="-128"/>
              </a:endParaRPr>
            </a:p>
          </p:txBody>
        </p:sp>
        <p:sp>
          <p:nvSpPr>
            <p:cNvPr id="35" name="テキスト ボックス 34"/>
            <p:cNvSpPr txBox="1"/>
            <p:nvPr/>
          </p:nvSpPr>
          <p:spPr>
            <a:xfrm>
              <a:off x="594445" y="5113826"/>
              <a:ext cx="2664296" cy="451406"/>
            </a:xfrm>
            <a:prstGeom prst="rect">
              <a:avLst/>
            </a:prstGeom>
            <a:noFill/>
          </p:spPr>
          <p:txBody>
            <a:bodyPr wrap="square" rtlCol="0">
              <a:spAutoFit/>
            </a:bodyPr>
            <a:lstStyle/>
            <a:p>
              <a:pPr>
                <a:lnSpc>
                  <a:spcPts val="1400"/>
                </a:lnSpc>
              </a:pPr>
              <a:r>
                <a:rPr lang="ja-JP" altLang="en-US" sz="1000" dirty="0" smtClean="0">
                  <a:latin typeface="メイリオ" pitchFamily="50" charset="-128"/>
                  <a:ea typeface="メイリオ" pitchFamily="50" charset="-128"/>
                  <a:cs typeface="メイリオ" pitchFamily="50" charset="-128"/>
                </a:rPr>
                <a:t>条件と入力値によっては</a:t>
              </a:r>
              <a:r>
                <a:rPr lang="ja-JP" altLang="en-US" sz="1000" b="1" dirty="0" smtClean="0">
                  <a:solidFill>
                    <a:srgbClr val="FF9933"/>
                  </a:solidFill>
                  <a:latin typeface="メイリオ" pitchFamily="50" charset="-128"/>
                  <a:ea typeface="メイリオ" pitchFamily="50" charset="-128"/>
                  <a:cs typeface="メイリオ" pitchFamily="50" charset="-128"/>
                </a:rPr>
                <a:t>全ての経路をスキップ</a:t>
              </a:r>
              <a:r>
                <a:rPr lang="ja-JP" altLang="en-US" sz="1000" dirty="0" smtClean="0">
                  <a:latin typeface="メイリオ" pitchFamily="50" charset="-128"/>
                  <a:ea typeface="メイリオ" pitchFamily="50" charset="-128"/>
                  <a:cs typeface="メイリオ" pitchFamily="50" charset="-128"/>
                </a:rPr>
                <a:t>させることもできます。</a:t>
              </a:r>
              <a:endParaRPr kumimoji="1" lang="ja-JP" altLang="en-US" sz="1000" dirty="0">
                <a:latin typeface="メイリオ" pitchFamily="50" charset="-128"/>
                <a:ea typeface="メイリオ" pitchFamily="50" charset="-128"/>
                <a:cs typeface="メイリオ" pitchFamily="50" charset="-128"/>
              </a:endParaRPr>
            </a:p>
          </p:txBody>
        </p:sp>
      </p:grpSp>
      <p:pic>
        <p:nvPicPr>
          <p:cNvPr id="2052" name="Picture 4" descr="C:\Users\sgwpc\Desktop\yoshiiさん\iQube試験\koyama\バグチェック\2.18.0\WF2.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5152" y="6097741"/>
            <a:ext cx="4662000" cy="2918565"/>
          </a:xfrm>
          <a:prstGeom prst="rect">
            <a:avLst/>
          </a:prstGeom>
          <a:noFill/>
          <a:extLst>
            <a:ext uri="{909E8E84-426E-40DD-AFC4-6F175D3DCCD1}">
              <a14:hiddenFill xmlns:a14="http://schemas.microsoft.com/office/drawing/2010/main">
                <a:solidFill>
                  <a:srgbClr val="FFFFFF"/>
                </a:solidFill>
              </a14:hiddenFill>
            </a:ext>
          </a:extLst>
        </p:spPr>
      </p:pic>
      <p:sp>
        <p:nvSpPr>
          <p:cNvPr id="37" name="角丸四角形 36"/>
          <p:cNvSpPr/>
          <p:nvPr/>
        </p:nvSpPr>
        <p:spPr>
          <a:xfrm>
            <a:off x="135152" y="4082313"/>
            <a:ext cx="3725896" cy="877139"/>
          </a:xfrm>
          <a:prstGeom prst="roundRect">
            <a:avLst>
              <a:gd name="adj" fmla="val 22895"/>
            </a:avLst>
          </a:prstGeom>
          <a:noFill/>
          <a:ln>
            <a:solidFill>
              <a:srgbClr val="FF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角丸四角形 37"/>
          <p:cNvSpPr/>
          <p:nvPr/>
        </p:nvSpPr>
        <p:spPr>
          <a:xfrm>
            <a:off x="110384" y="3307110"/>
            <a:ext cx="3750664" cy="256778"/>
          </a:xfrm>
          <a:prstGeom prst="roundRect">
            <a:avLst>
              <a:gd name="adj" fmla="val 22895"/>
            </a:avLst>
          </a:prstGeom>
          <a:noFill/>
          <a:ln>
            <a:solidFill>
              <a:srgbClr val="FF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角丸四角形 38"/>
          <p:cNvSpPr/>
          <p:nvPr/>
        </p:nvSpPr>
        <p:spPr>
          <a:xfrm>
            <a:off x="85725" y="8620977"/>
            <a:ext cx="4567412" cy="122974"/>
          </a:xfrm>
          <a:prstGeom prst="roundRect">
            <a:avLst>
              <a:gd name="adj" fmla="val 22895"/>
            </a:avLst>
          </a:prstGeom>
          <a:noFill/>
          <a:ln>
            <a:solidFill>
              <a:srgbClr val="FF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44" name="直線矢印コネクタ 128"/>
          <p:cNvCxnSpPr>
            <a:endCxn id="38" idx="0"/>
          </p:cNvCxnSpPr>
          <p:nvPr/>
        </p:nvCxnSpPr>
        <p:spPr>
          <a:xfrm rot="10800000" flipV="1">
            <a:off x="1985717" y="2984730"/>
            <a:ext cx="1833811" cy="322380"/>
          </a:xfrm>
          <a:prstGeom prst="bentConnector2">
            <a:avLst/>
          </a:prstGeom>
          <a:ln w="22225" cap="rnd">
            <a:solidFill>
              <a:srgbClr val="FF9933"/>
            </a:solidFill>
            <a:headEnd type="oval"/>
            <a:tailEnd type="arrow" w="med" len="med"/>
          </a:ln>
        </p:spPr>
        <p:style>
          <a:lnRef idx="1">
            <a:schemeClr val="accent1"/>
          </a:lnRef>
          <a:fillRef idx="0">
            <a:schemeClr val="accent1"/>
          </a:fillRef>
          <a:effectRef idx="0">
            <a:schemeClr val="accent1"/>
          </a:effectRef>
          <a:fontRef idx="minor">
            <a:schemeClr val="tx1"/>
          </a:fontRef>
        </p:style>
      </p:cxnSp>
      <p:cxnSp>
        <p:nvCxnSpPr>
          <p:cNvPr id="45" name="直線矢印コネクタ 128"/>
          <p:cNvCxnSpPr/>
          <p:nvPr/>
        </p:nvCxnSpPr>
        <p:spPr>
          <a:xfrm rot="5400000">
            <a:off x="3395734" y="3869856"/>
            <a:ext cx="464595" cy="382989"/>
          </a:xfrm>
          <a:prstGeom prst="bentConnector3">
            <a:avLst>
              <a:gd name="adj1" fmla="val 50000"/>
            </a:avLst>
          </a:prstGeom>
          <a:ln w="22225" cap="rnd">
            <a:solidFill>
              <a:srgbClr val="FF9933"/>
            </a:solidFill>
            <a:headEnd type="oval"/>
            <a:tailEnd type="arrow" w="med" len="med"/>
          </a:ln>
        </p:spPr>
        <p:style>
          <a:lnRef idx="1">
            <a:schemeClr val="accent1"/>
          </a:lnRef>
          <a:fillRef idx="0">
            <a:schemeClr val="accent1"/>
          </a:fillRef>
          <a:effectRef idx="0">
            <a:schemeClr val="accent1"/>
          </a:effectRef>
          <a:fontRef idx="minor">
            <a:schemeClr val="tx1"/>
          </a:fontRef>
        </p:style>
      </p:cxnSp>
      <p:cxnSp>
        <p:nvCxnSpPr>
          <p:cNvPr id="46" name="直線矢印コネクタ 128"/>
          <p:cNvCxnSpPr/>
          <p:nvPr/>
        </p:nvCxnSpPr>
        <p:spPr>
          <a:xfrm rot="5400000">
            <a:off x="3327045" y="4151528"/>
            <a:ext cx="576065" cy="408901"/>
          </a:xfrm>
          <a:prstGeom prst="bentConnector3">
            <a:avLst>
              <a:gd name="adj1" fmla="val 68188"/>
            </a:avLst>
          </a:prstGeom>
          <a:ln w="22225" cap="rnd">
            <a:solidFill>
              <a:srgbClr val="FF9933"/>
            </a:solidFill>
            <a:headEnd type="none"/>
            <a:tailEnd type="arrow" w="med" len="med"/>
          </a:ln>
        </p:spPr>
        <p:style>
          <a:lnRef idx="1">
            <a:schemeClr val="accent1"/>
          </a:lnRef>
          <a:fillRef idx="0">
            <a:schemeClr val="accent1"/>
          </a:fillRef>
          <a:effectRef idx="0">
            <a:schemeClr val="accent1"/>
          </a:effectRef>
          <a:fontRef idx="minor">
            <a:schemeClr val="tx1"/>
          </a:fontRef>
        </p:style>
      </p:cxnSp>
      <p:sp>
        <p:nvSpPr>
          <p:cNvPr id="71" name="テキスト ボックス 70"/>
          <p:cNvSpPr txBox="1"/>
          <p:nvPr/>
        </p:nvSpPr>
        <p:spPr>
          <a:xfrm>
            <a:off x="4130331" y="4067944"/>
            <a:ext cx="2910333" cy="451406"/>
          </a:xfrm>
          <a:prstGeom prst="rect">
            <a:avLst/>
          </a:prstGeom>
          <a:noFill/>
        </p:spPr>
        <p:txBody>
          <a:bodyPr wrap="square" rtlCol="0">
            <a:spAutoFit/>
          </a:bodyPr>
          <a:lstStyle/>
          <a:p>
            <a:pPr>
              <a:lnSpc>
                <a:spcPts val="1400"/>
              </a:lnSpc>
            </a:pPr>
            <a:r>
              <a:rPr lang="ja-JP" altLang="en-US" sz="1000" dirty="0" smtClean="0">
                <a:latin typeface="メイリオ" pitchFamily="50" charset="-128"/>
                <a:ea typeface="メイリオ" pitchFamily="50" charset="-128"/>
                <a:cs typeface="メイリオ" pitchFamily="50" charset="-128"/>
              </a:rPr>
              <a:t>条件は</a:t>
            </a:r>
            <a:r>
              <a:rPr lang="ja-JP" altLang="en-US" sz="1000" dirty="0" smtClean="0">
                <a:solidFill>
                  <a:srgbClr val="FF9933"/>
                </a:solidFill>
                <a:latin typeface="メイリオ" pitchFamily="50" charset="-128"/>
                <a:ea typeface="メイリオ" pitchFamily="50" charset="-128"/>
                <a:cs typeface="メイリオ" pitchFamily="50" charset="-128"/>
              </a:rPr>
              <a:t>未満</a:t>
            </a:r>
            <a:r>
              <a:rPr lang="ja-JP" altLang="en-US" sz="1000" dirty="0" smtClean="0">
                <a:latin typeface="メイリオ" pitchFamily="50" charset="-128"/>
                <a:ea typeface="メイリオ" pitchFamily="50" charset="-128"/>
                <a:cs typeface="メイリオ" pitchFamily="50" charset="-128"/>
              </a:rPr>
              <a:t>、</a:t>
            </a:r>
            <a:r>
              <a:rPr lang="ja-JP" altLang="en-US" sz="1000" dirty="0" smtClean="0">
                <a:solidFill>
                  <a:srgbClr val="FF9933"/>
                </a:solidFill>
                <a:latin typeface="メイリオ" pitchFamily="50" charset="-128"/>
                <a:ea typeface="メイリオ" pitchFamily="50" charset="-128"/>
                <a:cs typeface="メイリオ" pitchFamily="50" charset="-128"/>
              </a:rPr>
              <a:t>超える</a:t>
            </a:r>
            <a:r>
              <a:rPr lang="ja-JP" altLang="en-US" sz="1000" dirty="0" smtClean="0">
                <a:latin typeface="メイリオ" pitchFamily="50" charset="-128"/>
                <a:ea typeface="メイリオ" pitchFamily="50" charset="-128"/>
                <a:cs typeface="メイリオ" pitchFamily="50" charset="-128"/>
              </a:rPr>
              <a:t>、</a:t>
            </a:r>
            <a:r>
              <a:rPr lang="ja-JP" altLang="en-US" sz="1000" dirty="0" smtClean="0">
                <a:solidFill>
                  <a:srgbClr val="FF9933"/>
                </a:solidFill>
                <a:latin typeface="メイリオ" pitchFamily="50" charset="-128"/>
                <a:ea typeface="メイリオ" pitchFamily="50" charset="-128"/>
                <a:cs typeface="メイリオ" pitchFamily="50" charset="-128"/>
              </a:rPr>
              <a:t>範囲</a:t>
            </a:r>
            <a:r>
              <a:rPr lang="ja-JP" altLang="en-US" sz="1000" dirty="0" smtClean="0">
                <a:latin typeface="メイリオ" pitchFamily="50" charset="-128"/>
                <a:ea typeface="メイリオ" pitchFamily="50" charset="-128"/>
                <a:cs typeface="メイリオ" pitchFamily="50" charset="-128"/>
              </a:rPr>
              <a:t>、</a:t>
            </a:r>
            <a:r>
              <a:rPr lang="ja-JP" altLang="en-US" sz="1000" dirty="0" smtClean="0">
                <a:solidFill>
                  <a:srgbClr val="FF9933"/>
                </a:solidFill>
                <a:latin typeface="メイリオ" pitchFamily="50" charset="-128"/>
                <a:ea typeface="メイリオ" pitchFamily="50" charset="-128"/>
                <a:cs typeface="メイリオ" pitchFamily="50" charset="-128"/>
              </a:rPr>
              <a:t>範囲外</a:t>
            </a:r>
            <a:r>
              <a:rPr lang="ja-JP" altLang="en-US" sz="1000" dirty="0" smtClean="0">
                <a:latin typeface="メイリオ" pitchFamily="50" charset="-128"/>
                <a:ea typeface="メイリオ" pitchFamily="50" charset="-128"/>
                <a:cs typeface="メイリオ" pitchFamily="50" charset="-128"/>
              </a:rPr>
              <a:t>の</a:t>
            </a:r>
            <a:endParaRPr lang="en-US" altLang="ja-JP" sz="1000" dirty="0" smtClean="0">
              <a:latin typeface="メイリオ" pitchFamily="50" charset="-128"/>
              <a:ea typeface="メイリオ" pitchFamily="50" charset="-128"/>
              <a:cs typeface="メイリオ" pitchFamily="50" charset="-128"/>
            </a:endParaRPr>
          </a:p>
          <a:p>
            <a:pPr>
              <a:lnSpc>
                <a:spcPts val="1400"/>
              </a:lnSpc>
            </a:pPr>
            <a:r>
              <a:rPr lang="en-US" altLang="ja-JP" sz="1000" dirty="0" smtClean="0">
                <a:latin typeface="メイリオ" pitchFamily="50" charset="-128"/>
                <a:ea typeface="メイリオ" pitchFamily="50" charset="-128"/>
                <a:cs typeface="メイリオ" pitchFamily="50" charset="-128"/>
              </a:rPr>
              <a:t>4</a:t>
            </a:r>
            <a:r>
              <a:rPr lang="ja-JP" altLang="en-US" sz="1000" dirty="0" smtClean="0">
                <a:latin typeface="メイリオ" pitchFamily="50" charset="-128"/>
                <a:ea typeface="メイリオ" pitchFamily="50" charset="-128"/>
                <a:cs typeface="メイリオ" pitchFamily="50" charset="-128"/>
              </a:rPr>
              <a:t>種類があります。</a:t>
            </a:r>
            <a:endParaRPr kumimoji="1" lang="ja-JP" altLang="en-US" sz="1000" dirty="0">
              <a:latin typeface="メイリオ" pitchFamily="50" charset="-128"/>
              <a:ea typeface="メイリオ" pitchFamily="50" charset="-128"/>
              <a:cs typeface="メイリオ" pitchFamily="50" charset="-128"/>
            </a:endParaRPr>
          </a:p>
        </p:txBody>
      </p:sp>
      <p:sp>
        <p:nvSpPr>
          <p:cNvPr id="72" name="テキスト ボックス 71"/>
          <p:cNvSpPr txBox="1"/>
          <p:nvPr/>
        </p:nvSpPr>
        <p:spPr>
          <a:xfrm>
            <a:off x="4102410" y="4733750"/>
            <a:ext cx="2664296" cy="451406"/>
          </a:xfrm>
          <a:prstGeom prst="rect">
            <a:avLst/>
          </a:prstGeom>
          <a:noFill/>
        </p:spPr>
        <p:txBody>
          <a:bodyPr wrap="square" rtlCol="0">
            <a:spAutoFit/>
          </a:bodyPr>
          <a:lstStyle/>
          <a:p>
            <a:pPr>
              <a:lnSpc>
                <a:spcPts val="1400"/>
              </a:lnSpc>
            </a:pPr>
            <a:r>
              <a:rPr lang="ja-JP" altLang="en-US" sz="1100" dirty="0">
                <a:latin typeface="メイリオ" pitchFamily="50" charset="-128"/>
                <a:ea typeface="メイリオ" pitchFamily="50" charset="-128"/>
                <a:cs typeface="メイリオ" pitchFamily="50" charset="-128"/>
              </a:rPr>
              <a:t>１つ</a:t>
            </a:r>
            <a:r>
              <a:rPr lang="ja-JP" altLang="en-US" sz="1100" dirty="0" smtClean="0">
                <a:latin typeface="メイリオ" pitchFamily="50" charset="-128"/>
                <a:ea typeface="メイリオ" pitchFamily="50" charset="-128"/>
                <a:cs typeface="メイリオ" pitchFamily="50" charset="-128"/>
              </a:rPr>
              <a:t>のフォームに対して設定可能な</a:t>
            </a:r>
            <a:r>
              <a:rPr lang="ja-JP" altLang="en-US" sz="1100" b="1" dirty="0" smtClean="0">
                <a:latin typeface="メイリオ" pitchFamily="50" charset="-128"/>
                <a:ea typeface="メイリオ" pitchFamily="50" charset="-128"/>
                <a:cs typeface="メイリオ" pitchFamily="50" charset="-128"/>
              </a:rPr>
              <a:t>経路の上限はありません</a:t>
            </a:r>
            <a:r>
              <a:rPr lang="ja-JP" altLang="en-US" sz="1100" dirty="0" smtClean="0">
                <a:latin typeface="メイリオ" pitchFamily="50" charset="-128"/>
                <a:ea typeface="メイリオ" pitchFamily="50" charset="-128"/>
                <a:cs typeface="メイリオ" pitchFamily="50" charset="-128"/>
              </a:rPr>
              <a:t>。</a:t>
            </a:r>
            <a:endParaRPr kumimoji="1" lang="ja-JP" altLang="en-US" sz="1100" dirty="0">
              <a:latin typeface="メイリオ" pitchFamily="50" charset="-128"/>
              <a:ea typeface="メイリオ" pitchFamily="50" charset="-128"/>
              <a:cs typeface="メイリオ" pitchFamily="50" charset="-128"/>
            </a:endParaRPr>
          </a:p>
        </p:txBody>
      </p:sp>
      <p:pic>
        <p:nvPicPr>
          <p:cNvPr id="73" name="Picture 4" descr="C:\Users\sgwpc\Desktop\yoshiiさん\iQubeその他\web用のマニュアルを作る作業\gazou\arrow008_darkblue.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30981" y="2533987"/>
            <a:ext cx="171429" cy="171429"/>
          </a:xfrm>
          <a:prstGeom prst="rect">
            <a:avLst/>
          </a:prstGeom>
          <a:noFill/>
          <a:extLst>
            <a:ext uri="{909E8E84-426E-40DD-AFC4-6F175D3DCCD1}">
              <a14:hiddenFill xmlns:a14="http://schemas.microsoft.com/office/drawing/2010/main">
                <a:solidFill>
                  <a:srgbClr val="FFFFFF"/>
                </a:solidFill>
              </a14:hiddenFill>
            </a:ext>
          </a:extLst>
        </p:spPr>
      </p:pic>
      <p:sp>
        <p:nvSpPr>
          <p:cNvPr id="74" name="テキスト ボックス 73"/>
          <p:cNvSpPr txBox="1"/>
          <p:nvPr/>
        </p:nvSpPr>
        <p:spPr>
          <a:xfrm>
            <a:off x="4060590" y="2483768"/>
            <a:ext cx="2752786" cy="271869"/>
          </a:xfrm>
          <a:prstGeom prst="rect">
            <a:avLst/>
          </a:prstGeom>
          <a:noFill/>
        </p:spPr>
        <p:txBody>
          <a:bodyPr wrap="square" rtlCol="0">
            <a:spAutoFit/>
          </a:bodyPr>
          <a:lstStyle/>
          <a:p>
            <a:pPr>
              <a:lnSpc>
                <a:spcPts val="1400"/>
              </a:lnSpc>
            </a:pPr>
            <a:r>
              <a:rPr lang="ja-JP" altLang="en-US" sz="1100" b="1" dirty="0" smtClean="0">
                <a:latin typeface="メイリオ" pitchFamily="50" charset="-128"/>
                <a:ea typeface="メイリオ" pitchFamily="50" charset="-128"/>
                <a:cs typeface="メイリオ" pitchFamily="50" charset="-128"/>
              </a:rPr>
              <a:t>ワークフロー新規作成画面</a:t>
            </a:r>
            <a:endParaRPr kumimoji="1" lang="ja-JP" altLang="en-US" sz="1100" dirty="0">
              <a:latin typeface="メイリオ" pitchFamily="50" charset="-128"/>
              <a:ea typeface="メイリオ" pitchFamily="50" charset="-128"/>
              <a:cs typeface="メイリオ" pitchFamily="50" charset="-128"/>
            </a:endParaRPr>
          </a:p>
        </p:txBody>
      </p:sp>
      <p:pic>
        <p:nvPicPr>
          <p:cNvPr id="2055" name="Picture 7" descr="C:\Users\sgwpc\Desktop\yoshiiさん\iQubeその他\web用のマニュアルを作る作業\gazou\arrow008_lightorange.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30982" y="2867763"/>
            <a:ext cx="171429" cy="171429"/>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C:\Users\sgwpc\Desktop\yoshiiさん\iQubeその他\web用のマニュアルを作る作業\gazou\arrow008_lightorange.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30983" y="3737464"/>
            <a:ext cx="171429" cy="171429"/>
          </a:xfrm>
          <a:prstGeom prst="rect">
            <a:avLst/>
          </a:prstGeom>
          <a:noFill/>
          <a:extLst>
            <a:ext uri="{909E8E84-426E-40DD-AFC4-6F175D3DCCD1}">
              <a14:hiddenFill xmlns:a14="http://schemas.microsoft.com/office/drawing/2010/main">
                <a:solidFill>
                  <a:srgbClr val="FFFFFF"/>
                </a:solidFill>
              </a14:hiddenFill>
            </a:ext>
          </a:extLst>
        </p:spPr>
      </p:pic>
      <p:pic>
        <p:nvPicPr>
          <p:cNvPr id="2057" name="Picture 9" descr="C:\Users\sgwpc\Desktop\yoshiiさん\iQubeその他\web用のマニュアルを作る作業\gazou\arrow008_lightorange.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51678" y="4788943"/>
            <a:ext cx="171429" cy="171429"/>
          </a:xfrm>
          <a:prstGeom prst="rect">
            <a:avLst/>
          </a:prstGeom>
          <a:noFill/>
          <a:extLst>
            <a:ext uri="{909E8E84-426E-40DD-AFC4-6F175D3DCCD1}">
              <a14:hiddenFill xmlns:a14="http://schemas.microsoft.com/office/drawing/2010/main">
                <a:solidFill>
                  <a:srgbClr val="FFFFFF"/>
                </a:solidFill>
              </a14:hiddenFill>
            </a:ext>
          </a:extLst>
        </p:spPr>
      </p:pic>
      <p:pic>
        <p:nvPicPr>
          <p:cNvPr id="2058" name="Picture 10" descr="C:\Users\sgwpc\Desktop\yoshiiさん\iQubeその他\web用のマニュアルを作る作業\gazou\midori.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833315" y="5840566"/>
            <a:ext cx="304800" cy="247650"/>
          </a:xfrm>
          <a:prstGeom prst="rect">
            <a:avLst/>
          </a:prstGeom>
          <a:noFill/>
          <a:extLst>
            <a:ext uri="{909E8E84-426E-40DD-AFC4-6F175D3DCCD1}">
              <a14:hiddenFill xmlns:a14="http://schemas.microsoft.com/office/drawing/2010/main">
                <a:solidFill>
                  <a:srgbClr val="FFFFFF"/>
                </a:solidFill>
              </a14:hiddenFill>
            </a:ext>
          </a:extLst>
        </p:spPr>
      </p:pic>
      <p:sp>
        <p:nvSpPr>
          <p:cNvPr id="80" name="テキスト ボックス 79"/>
          <p:cNvSpPr txBox="1"/>
          <p:nvPr/>
        </p:nvSpPr>
        <p:spPr>
          <a:xfrm>
            <a:off x="2155676" y="5812299"/>
            <a:ext cx="2664296" cy="271869"/>
          </a:xfrm>
          <a:prstGeom prst="rect">
            <a:avLst/>
          </a:prstGeom>
          <a:noFill/>
        </p:spPr>
        <p:txBody>
          <a:bodyPr wrap="square" rtlCol="0">
            <a:spAutoFit/>
          </a:bodyPr>
          <a:lstStyle/>
          <a:p>
            <a:pPr>
              <a:lnSpc>
                <a:spcPts val="1400"/>
              </a:lnSpc>
            </a:pPr>
            <a:r>
              <a:rPr lang="ja-JP" altLang="en-US" sz="1100" dirty="0" smtClean="0">
                <a:latin typeface="メイリオ" pitchFamily="50" charset="-128"/>
                <a:ea typeface="メイリオ" pitchFamily="50" charset="-128"/>
                <a:cs typeface="メイリオ" pitchFamily="50" charset="-128"/>
              </a:rPr>
              <a:t>申請後</a:t>
            </a:r>
            <a:endParaRPr kumimoji="1" lang="ja-JP" altLang="en-US" sz="1100" dirty="0">
              <a:latin typeface="メイリオ" pitchFamily="50" charset="-128"/>
              <a:ea typeface="メイリオ" pitchFamily="50" charset="-128"/>
              <a:cs typeface="メイリオ" pitchFamily="50" charset="-128"/>
            </a:endParaRPr>
          </a:p>
        </p:txBody>
      </p:sp>
      <p:sp>
        <p:nvSpPr>
          <p:cNvPr id="86" name="角丸四角形 85"/>
          <p:cNvSpPr/>
          <p:nvPr/>
        </p:nvSpPr>
        <p:spPr>
          <a:xfrm>
            <a:off x="81813" y="8100391"/>
            <a:ext cx="4571323" cy="477891"/>
          </a:xfrm>
          <a:prstGeom prst="roundRect">
            <a:avLst>
              <a:gd name="adj" fmla="val 22895"/>
            </a:avLst>
          </a:prstGeom>
          <a:noFill/>
          <a:ln>
            <a:solidFill>
              <a:srgbClr val="FF9933"/>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87" name="SmartArt プレースホルダー 1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890259" y="7248815"/>
            <a:ext cx="695238" cy="216667"/>
          </a:xfrm>
          <a:prstGeom prst="rect">
            <a:avLst/>
          </a:prstGeom>
        </p:spPr>
      </p:pic>
      <p:sp>
        <p:nvSpPr>
          <p:cNvPr id="88" name="テキスト ボックス 87"/>
          <p:cNvSpPr txBox="1"/>
          <p:nvPr/>
        </p:nvSpPr>
        <p:spPr>
          <a:xfrm>
            <a:off x="4890259" y="7482389"/>
            <a:ext cx="1923117" cy="451406"/>
          </a:xfrm>
          <a:prstGeom prst="rect">
            <a:avLst/>
          </a:prstGeom>
          <a:noFill/>
        </p:spPr>
        <p:txBody>
          <a:bodyPr wrap="square" rtlCol="0">
            <a:spAutoFit/>
          </a:bodyPr>
          <a:lstStyle/>
          <a:p>
            <a:pPr>
              <a:lnSpc>
                <a:spcPts val="1400"/>
              </a:lnSpc>
            </a:pPr>
            <a:r>
              <a:rPr lang="ja-JP" altLang="en-US" sz="1100" dirty="0" smtClean="0">
                <a:latin typeface="メイリオ" pitchFamily="50" charset="-128"/>
                <a:ea typeface="メイリオ" pitchFamily="50" charset="-128"/>
                <a:cs typeface="メイリオ" pitchFamily="50" charset="-128"/>
              </a:rPr>
              <a:t>入力値によってスキップ</a:t>
            </a:r>
            <a:endParaRPr lang="en-US" altLang="ja-JP" sz="1100" dirty="0" smtClean="0">
              <a:latin typeface="メイリオ" pitchFamily="50" charset="-128"/>
              <a:ea typeface="メイリオ" pitchFamily="50" charset="-128"/>
              <a:cs typeface="メイリオ" pitchFamily="50" charset="-128"/>
            </a:endParaRPr>
          </a:p>
          <a:p>
            <a:pPr>
              <a:lnSpc>
                <a:spcPts val="1400"/>
              </a:lnSpc>
            </a:pPr>
            <a:r>
              <a:rPr lang="ja-JP" altLang="en-US" sz="1100" dirty="0" smtClean="0">
                <a:latin typeface="メイリオ" pitchFamily="50" charset="-128"/>
                <a:ea typeface="メイリオ" pitchFamily="50" charset="-128"/>
                <a:cs typeface="メイリオ" pitchFamily="50" charset="-128"/>
              </a:rPr>
              <a:t>するかどうかが決まります。</a:t>
            </a:r>
            <a:endParaRPr kumimoji="1" lang="ja-JP" altLang="en-US" sz="1100" dirty="0">
              <a:latin typeface="メイリオ" pitchFamily="50" charset="-128"/>
              <a:ea typeface="メイリオ" pitchFamily="50" charset="-128"/>
              <a:cs typeface="メイリオ" pitchFamily="50" charset="-128"/>
            </a:endParaRPr>
          </a:p>
        </p:txBody>
      </p:sp>
      <p:sp>
        <p:nvSpPr>
          <p:cNvPr id="89" name="テキスト ボックス 88"/>
          <p:cNvSpPr txBox="1"/>
          <p:nvPr/>
        </p:nvSpPr>
        <p:spPr>
          <a:xfrm>
            <a:off x="4908143" y="7861042"/>
            <a:ext cx="2664296" cy="887422"/>
          </a:xfrm>
          <a:prstGeom prst="rect">
            <a:avLst/>
          </a:prstGeom>
          <a:noFill/>
        </p:spPr>
        <p:txBody>
          <a:bodyPr wrap="square" rtlCol="0">
            <a:spAutoFit/>
          </a:bodyPr>
          <a:lstStyle/>
          <a:p>
            <a:pPr>
              <a:lnSpc>
                <a:spcPts val="1400"/>
              </a:lnSpc>
            </a:pPr>
            <a:r>
              <a:rPr lang="ja-JP" altLang="en-US" sz="1000" dirty="0" smtClean="0">
                <a:solidFill>
                  <a:srgbClr val="FF9933"/>
                </a:solidFill>
                <a:latin typeface="メイリオ" pitchFamily="50" charset="-128"/>
                <a:ea typeface="メイリオ" pitchFamily="50" charset="-128"/>
                <a:cs typeface="メイリオ" pitchFamily="50" charset="-128"/>
              </a:rPr>
              <a:t>●</a:t>
            </a:r>
            <a:r>
              <a:rPr lang="ja-JP" altLang="en-US" sz="1000" dirty="0" smtClean="0">
                <a:latin typeface="メイリオ" pitchFamily="50" charset="-128"/>
                <a:ea typeface="メイリオ" pitchFamily="50" charset="-128"/>
                <a:cs typeface="メイリオ" pitchFamily="50" charset="-128"/>
              </a:rPr>
              <a:t>条件に不一致：</a:t>
            </a:r>
            <a:r>
              <a:rPr lang="ja-JP" altLang="en-US" sz="1000" dirty="0" smtClean="0">
                <a:solidFill>
                  <a:srgbClr val="FF9933"/>
                </a:solidFill>
                <a:latin typeface="メイリオ" pitchFamily="50" charset="-128"/>
                <a:ea typeface="メイリオ" pitchFamily="50" charset="-128"/>
                <a:cs typeface="メイリオ" pitchFamily="50" charset="-128"/>
              </a:rPr>
              <a:t>スキップなし</a:t>
            </a:r>
            <a:endParaRPr lang="en-US" altLang="ja-JP" sz="1000" dirty="0" smtClean="0">
              <a:solidFill>
                <a:srgbClr val="FF9933"/>
              </a:solidFill>
              <a:latin typeface="メイリオ" pitchFamily="50" charset="-128"/>
              <a:ea typeface="メイリオ" pitchFamily="50" charset="-128"/>
              <a:cs typeface="メイリオ" pitchFamily="50" charset="-128"/>
            </a:endParaRPr>
          </a:p>
          <a:p>
            <a:pPr>
              <a:lnSpc>
                <a:spcPts val="1400"/>
              </a:lnSpc>
            </a:pPr>
            <a:r>
              <a:rPr lang="ja-JP" altLang="en-US" sz="1000" dirty="0" smtClean="0">
                <a:solidFill>
                  <a:srgbClr val="FFC000"/>
                </a:solidFill>
                <a:latin typeface="メイリオ" pitchFamily="50" charset="-128"/>
                <a:ea typeface="メイリオ" pitchFamily="50" charset="-128"/>
                <a:cs typeface="メイリオ" pitchFamily="50" charset="-128"/>
              </a:rPr>
              <a:t>　</a:t>
            </a:r>
            <a:r>
              <a:rPr lang="ja-JP" altLang="en-US" sz="1000" dirty="0" smtClean="0">
                <a:latin typeface="メイリオ" pitchFamily="50" charset="-128"/>
                <a:ea typeface="メイリオ" pitchFamily="50" charset="-128"/>
                <a:cs typeface="メイリオ" pitchFamily="50" charset="-128"/>
              </a:rPr>
              <a:t>通常の経路として処理を実施</a:t>
            </a:r>
            <a:endParaRPr lang="en-US" altLang="ja-JP" sz="1000" dirty="0">
              <a:latin typeface="メイリオ" pitchFamily="50" charset="-128"/>
              <a:ea typeface="メイリオ" pitchFamily="50" charset="-128"/>
              <a:cs typeface="メイリオ" pitchFamily="50" charset="-128"/>
            </a:endParaRPr>
          </a:p>
          <a:p>
            <a:pPr>
              <a:lnSpc>
                <a:spcPts val="600"/>
              </a:lnSpc>
            </a:pPr>
            <a:endParaRPr lang="en-US" altLang="ja-JP" sz="1000" dirty="0" smtClean="0">
              <a:solidFill>
                <a:srgbClr val="FF9933"/>
              </a:solidFill>
              <a:latin typeface="メイリオ" pitchFamily="50" charset="-128"/>
              <a:ea typeface="メイリオ" pitchFamily="50" charset="-128"/>
              <a:cs typeface="メイリオ" pitchFamily="50" charset="-128"/>
            </a:endParaRPr>
          </a:p>
          <a:p>
            <a:pPr>
              <a:lnSpc>
                <a:spcPts val="1400"/>
              </a:lnSpc>
            </a:pPr>
            <a:r>
              <a:rPr lang="ja-JP" altLang="en-US" sz="1000" dirty="0" smtClean="0">
                <a:solidFill>
                  <a:srgbClr val="FF9933"/>
                </a:solidFill>
                <a:latin typeface="メイリオ" pitchFamily="50" charset="-128"/>
                <a:ea typeface="メイリオ" pitchFamily="50" charset="-128"/>
                <a:cs typeface="メイリオ" pitchFamily="50" charset="-128"/>
              </a:rPr>
              <a:t>●</a:t>
            </a:r>
            <a:r>
              <a:rPr lang="ja-JP" altLang="en-US" sz="1000" dirty="0" smtClean="0">
                <a:latin typeface="メイリオ" pitchFamily="50" charset="-128"/>
                <a:ea typeface="メイリオ" pitchFamily="50" charset="-128"/>
                <a:cs typeface="メイリオ" pitchFamily="50" charset="-128"/>
              </a:rPr>
              <a:t>条件に一致：</a:t>
            </a:r>
            <a:r>
              <a:rPr lang="ja-JP" altLang="en-US" sz="1000" dirty="0" smtClean="0">
                <a:solidFill>
                  <a:srgbClr val="FF9933"/>
                </a:solidFill>
                <a:latin typeface="メイリオ" pitchFamily="50" charset="-128"/>
                <a:ea typeface="メイリオ" pitchFamily="50" charset="-128"/>
                <a:cs typeface="メイリオ" pitchFamily="50" charset="-128"/>
              </a:rPr>
              <a:t>スキップあり</a:t>
            </a:r>
            <a:endParaRPr lang="en-US" altLang="ja-JP" sz="1000" dirty="0" smtClean="0">
              <a:solidFill>
                <a:srgbClr val="FF9933"/>
              </a:solidFill>
              <a:latin typeface="メイリオ" pitchFamily="50" charset="-128"/>
              <a:ea typeface="メイリオ" pitchFamily="50" charset="-128"/>
              <a:cs typeface="メイリオ" pitchFamily="50" charset="-128"/>
            </a:endParaRPr>
          </a:p>
          <a:p>
            <a:pPr>
              <a:lnSpc>
                <a:spcPts val="1400"/>
              </a:lnSpc>
            </a:pPr>
            <a:r>
              <a:rPr kumimoji="1" lang="ja-JP" altLang="en-US" sz="1000" dirty="0">
                <a:solidFill>
                  <a:srgbClr val="FFC000"/>
                </a:solidFill>
                <a:latin typeface="メイリオ" pitchFamily="50" charset="-128"/>
                <a:ea typeface="メイリオ" pitchFamily="50" charset="-128"/>
                <a:cs typeface="メイリオ" pitchFamily="50" charset="-128"/>
              </a:rPr>
              <a:t>　</a:t>
            </a:r>
            <a:r>
              <a:rPr kumimoji="1" lang="ja-JP" altLang="en-US" sz="1000" dirty="0" smtClean="0">
                <a:latin typeface="メイリオ" pitchFamily="50" charset="-128"/>
                <a:ea typeface="メイリオ" pitchFamily="50" charset="-128"/>
                <a:cs typeface="メイリオ" pitchFamily="50" charset="-128"/>
              </a:rPr>
              <a:t>経路が飛ばされ次の経路へ</a:t>
            </a:r>
            <a:endParaRPr kumimoji="1" lang="ja-JP" altLang="en-US" sz="1000" dirty="0">
              <a:solidFill>
                <a:srgbClr val="FFC000"/>
              </a:solidFill>
              <a:latin typeface="メイリオ" pitchFamily="50" charset="-128"/>
              <a:ea typeface="メイリオ" pitchFamily="50" charset="-128"/>
              <a:cs typeface="メイリオ" pitchFamily="50" charset="-128"/>
            </a:endParaRPr>
          </a:p>
        </p:txBody>
      </p:sp>
      <p:cxnSp>
        <p:nvCxnSpPr>
          <p:cNvPr id="90" name="直線矢印コネクタ 89"/>
          <p:cNvCxnSpPr/>
          <p:nvPr/>
        </p:nvCxnSpPr>
        <p:spPr>
          <a:xfrm flipH="1">
            <a:off x="4653137" y="8067285"/>
            <a:ext cx="300684" cy="254925"/>
          </a:xfrm>
          <a:prstGeom prst="straightConnector1">
            <a:avLst/>
          </a:prstGeom>
          <a:ln w="22225">
            <a:solidFill>
              <a:srgbClr val="FF9933"/>
            </a:solidFill>
            <a:headEnd type="none"/>
            <a:tailEnd type="arrow"/>
          </a:ln>
        </p:spPr>
        <p:style>
          <a:lnRef idx="1">
            <a:schemeClr val="accent1"/>
          </a:lnRef>
          <a:fillRef idx="0">
            <a:schemeClr val="accent1"/>
          </a:fillRef>
          <a:effectRef idx="0">
            <a:schemeClr val="accent1"/>
          </a:effectRef>
          <a:fontRef idx="minor">
            <a:schemeClr val="tx1"/>
          </a:fontRef>
        </p:style>
      </p:cxnSp>
      <p:cxnSp>
        <p:nvCxnSpPr>
          <p:cNvPr id="94" name="直線矢印コネクタ 93"/>
          <p:cNvCxnSpPr>
            <a:endCxn id="39" idx="3"/>
          </p:cNvCxnSpPr>
          <p:nvPr/>
        </p:nvCxnSpPr>
        <p:spPr>
          <a:xfrm flipH="1">
            <a:off x="4653137" y="8510900"/>
            <a:ext cx="300684" cy="171564"/>
          </a:xfrm>
          <a:prstGeom prst="straightConnector1">
            <a:avLst/>
          </a:prstGeom>
          <a:ln w="22225">
            <a:solidFill>
              <a:srgbClr val="FF9933"/>
            </a:solidFill>
            <a:headEnd type="none"/>
            <a:tailEnd type="arrow"/>
          </a:ln>
        </p:spPr>
        <p:style>
          <a:lnRef idx="1">
            <a:schemeClr val="accent1"/>
          </a:lnRef>
          <a:fillRef idx="0">
            <a:schemeClr val="accent1"/>
          </a:fillRef>
          <a:effectRef idx="0">
            <a:schemeClr val="accent1"/>
          </a:effectRef>
          <a:fontRef idx="minor">
            <a:schemeClr val="tx1"/>
          </a:fontRef>
        </p:style>
      </p:cxnSp>
      <p:sp>
        <p:nvSpPr>
          <p:cNvPr id="99" name="角丸四角形 98"/>
          <p:cNvSpPr/>
          <p:nvPr/>
        </p:nvSpPr>
        <p:spPr>
          <a:xfrm>
            <a:off x="81813" y="7020272"/>
            <a:ext cx="1330963" cy="288032"/>
          </a:xfrm>
          <a:prstGeom prst="roundRect">
            <a:avLst>
              <a:gd name="adj" fmla="val 22895"/>
            </a:avLst>
          </a:prstGeom>
          <a:noFill/>
          <a:ln>
            <a:solidFill>
              <a:srgbClr val="FF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00" name="直線矢印コネクタ 99"/>
          <p:cNvCxnSpPr/>
          <p:nvPr/>
        </p:nvCxnSpPr>
        <p:spPr>
          <a:xfrm>
            <a:off x="980728" y="7308304"/>
            <a:ext cx="216024" cy="792087"/>
          </a:xfrm>
          <a:prstGeom prst="straightConnector1">
            <a:avLst/>
          </a:prstGeom>
          <a:ln w="22225">
            <a:solidFill>
              <a:srgbClr val="FF9933"/>
            </a:solidFill>
            <a:headEnd type="oval"/>
            <a:tailEnd type="arrow"/>
          </a:ln>
        </p:spPr>
        <p:style>
          <a:lnRef idx="1">
            <a:schemeClr val="accent1"/>
          </a:lnRef>
          <a:fillRef idx="0">
            <a:schemeClr val="accent1"/>
          </a:fillRef>
          <a:effectRef idx="0">
            <a:schemeClr val="accent1"/>
          </a:effectRef>
          <a:fontRef idx="minor">
            <a:schemeClr val="tx1"/>
          </a:fontRef>
        </p:style>
      </p:cxnSp>
      <p:pic>
        <p:nvPicPr>
          <p:cNvPr id="104" name="Picture 4" descr="C:\Users\sgwpc\Desktop\yoshiiさん\iQubeその他\web用のマニュアルを作る作業\gazou\arrow008_darkblue.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25265" y="6134389"/>
            <a:ext cx="171429" cy="171429"/>
          </a:xfrm>
          <a:prstGeom prst="rect">
            <a:avLst/>
          </a:prstGeom>
          <a:noFill/>
          <a:extLst>
            <a:ext uri="{909E8E84-426E-40DD-AFC4-6F175D3DCCD1}">
              <a14:hiddenFill xmlns:a14="http://schemas.microsoft.com/office/drawing/2010/main">
                <a:solidFill>
                  <a:srgbClr val="FFFFFF"/>
                </a:solidFill>
              </a14:hiddenFill>
            </a:ext>
          </a:extLst>
        </p:spPr>
      </p:pic>
      <p:sp>
        <p:nvSpPr>
          <p:cNvPr id="105" name="テキスト ボックス 104"/>
          <p:cNvSpPr txBox="1"/>
          <p:nvPr/>
        </p:nvSpPr>
        <p:spPr>
          <a:xfrm>
            <a:off x="4996694" y="6084168"/>
            <a:ext cx="1545132" cy="271869"/>
          </a:xfrm>
          <a:prstGeom prst="rect">
            <a:avLst/>
          </a:prstGeom>
          <a:noFill/>
        </p:spPr>
        <p:txBody>
          <a:bodyPr wrap="square" rtlCol="0">
            <a:spAutoFit/>
          </a:bodyPr>
          <a:lstStyle/>
          <a:p>
            <a:pPr>
              <a:lnSpc>
                <a:spcPts val="1400"/>
              </a:lnSpc>
            </a:pPr>
            <a:r>
              <a:rPr lang="ja-JP" altLang="en-US" sz="1100" b="1" dirty="0" smtClean="0">
                <a:latin typeface="メイリオ" pitchFamily="50" charset="-128"/>
                <a:ea typeface="メイリオ" pitchFamily="50" charset="-128"/>
                <a:cs typeface="メイリオ" pitchFamily="50" charset="-128"/>
              </a:rPr>
              <a:t>ワークフロー画面</a:t>
            </a:r>
            <a:endParaRPr kumimoji="1" lang="ja-JP" altLang="en-US" sz="1100" dirty="0">
              <a:latin typeface="メイリオ" pitchFamily="50" charset="-128"/>
              <a:ea typeface="メイリオ" pitchFamily="50" charset="-128"/>
              <a:cs typeface="メイリオ" pitchFamily="50" charset="-128"/>
            </a:endParaRPr>
          </a:p>
        </p:txBody>
      </p:sp>
      <p:sp>
        <p:nvSpPr>
          <p:cNvPr id="114" name="テキスト ボックス 113"/>
          <p:cNvSpPr txBox="1"/>
          <p:nvPr/>
        </p:nvSpPr>
        <p:spPr>
          <a:xfrm>
            <a:off x="5061688" y="6317322"/>
            <a:ext cx="1653437" cy="630942"/>
          </a:xfrm>
          <a:prstGeom prst="rect">
            <a:avLst/>
          </a:prstGeom>
          <a:noFill/>
        </p:spPr>
        <p:txBody>
          <a:bodyPr wrap="square" rtlCol="0">
            <a:spAutoFit/>
          </a:bodyPr>
          <a:lstStyle/>
          <a:p>
            <a:pPr>
              <a:lnSpc>
                <a:spcPts val="1400"/>
              </a:lnSpc>
            </a:pPr>
            <a:r>
              <a:rPr kumimoji="1" lang="ja-JP" altLang="en-US" sz="1100" dirty="0" smtClean="0">
                <a:latin typeface="メイリオ" pitchFamily="50" charset="-128"/>
                <a:ea typeface="メイリオ" pitchFamily="50" charset="-128"/>
                <a:cs typeface="メイリオ" pitchFamily="50" charset="-128"/>
              </a:rPr>
              <a:t>経路の処理者が何かを設定したり意識する必要はありません。</a:t>
            </a:r>
            <a:endParaRPr kumimoji="1" lang="ja-JP" altLang="en-US" sz="1100" dirty="0">
              <a:latin typeface="メイリオ" pitchFamily="50" charset="-128"/>
              <a:ea typeface="メイリオ" pitchFamily="50" charset="-128"/>
              <a:cs typeface="メイリオ" pitchFamily="50" charset="-128"/>
            </a:endParaRPr>
          </a:p>
        </p:txBody>
      </p:sp>
      <p:pic>
        <p:nvPicPr>
          <p:cNvPr id="115" name="Picture 9" descr="C:\Users\sgwpc\Desktop\yoshiiさん\iQubeその他\web用のマニュアルを作る作業\gazou\arrow008_lightorange.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90259" y="6372515"/>
            <a:ext cx="171429" cy="1714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2179529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descr="C:\Users\sgwpc\Desktop\yoshiiさん\iQube試験\koyama\バグチェック\2.18.0\wf1-3 - コピー.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61531" y="3326293"/>
            <a:ext cx="4004511" cy="685704"/>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C:\Users\sgwpc\Desktop\yoshiiさん\iQube試験\koyama\バグチェック\2.18.0\wf1-2あと.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2697" y="2182293"/>
            <a:ext cx="3888239" cy="661515"/>
          </a:xfrm>
          <a:prstGeom prst="rect">
            <a:avLst/>
          </a:prstGeom>
          <a:noFill/>
          <a:extLst>
            <a:ext uri="{909E8E84-426E-40DD-AFC4-6F175D3DCCD1}">
              <a14:hiddenFill xmlns:a14="http://schemas.microsoft.com/office/drawing/2010/main">
                <a:solidFill>
                  <a:srgbClr val="FFFFFF"/>
                </a:solidFill>
              </a14:hiddenFill>
            </a:ext>
          </a:extLst>
        </p:spPr>
      </p:pic>
      <p:pic>
        <p:nvPicPr>
          <p:cNvPr id="4098" name="Picture 2" descr="C:\Users\sgwpc\Desktop\yoshiiさん\iQube試験\koyama\バグチェック\2.18.0\WF3-2.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30953" y="1283957"/>
            <a:ext cx="3218218" cy="564547"/>
          </a:xfrm>
          <a:prstGeom prst="rect">
            <a:avLst/>
          </a:prstGeom>
          <a:noFill/>
          <a:extLst>
            <a:ext uri="{909E8E84-426E-40DD-AFC4-6F175D3DCCD1}">
              <a14:hiddenFill xmlns:a14="http://schemas.microsoft.com/office/drawing/2010/main">
                <a:solidFill>
                  <a:srgbClr val="FFFFFF"/>
                </a:solidFill>
              </a14:hiddenFill>
            </a:ext>
          </a:extLst>
        </p:spPr>
      </p:pic>
      <p:sp>
        <p:nvSpPr>
          <p:cNvPr id="7" name="タイトル 4"/>
          <p:cNvSpPr txBox="1">
            <a:spLocks/>
          </p:cNvSpPr>
          <p:nvPr/>
        </p:nvSpPr>
        <p:spPr>
          <a:xfrm>
            <a:off x="-15403" y="35496"/>
            <a:ext cx="5793088" cy="592065"/>
          </a:xfrm>
          <a:prstGeom prst="rect">
            <a:avLst/>
          </a:prstGeom>
        </p:spPr>
        <p:txBody>
          <a:bodyPr vert="horz" lIns="91440" tIns="45720" rIns="91440" bIns="45720" rtlCol="0" anchor="ctr">
            <a:noAutofit/>
          </a:bodyPr>
          <a:lstStyle>
            <a:lvl1pPr algn="l" defTabSz="914400" rtl="0" eaLnBrk="1" latinLnBrk="0" hangingPunct="1">
              <a:spcBef>
                <a:spcPct val="0"/>
              </a:spcBef>
              <a:buNone/>
              <a:defRPr kumimoji="1" sz="2800" kern="1200">
                <a:solidFill>
                  <a:schemeClr val="tx2"/>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ja-JP" altLang="en-US" sz="2400" b="1" dirty="0">
                <a:solidFill>
                  <a:srgbClr val="1F497D"/>
                </a:solidFill>
                <a:effectLst>
                  <a:reflection blurRad="6350" stA="55000" endA="300" endPos="20000" dir="5400000" sy="-100000" algn="bl" rotWithShape="0"/>
                </a:effectLst>
                <a:latin typeface="Bookman Old Style"/>
                <a:ea typeface="HG明朝E"/>
              </a:rPr>
              <a:t>　</a:t>
            </a:r>
            <a:r>
              <a:rPr lang="en-US" altLang="ja-JP" sz="2400" b="1" dirty="0" smtClean="0">
                <a:solidFill>
                  <a:schemeClr val="tx2">
                    <a:lumMod val="60000"/>
                    <a:lumOff val="40000"/>
                  </a:schemeClr>
                </a:solidFill>
                <a:effectLst>
                  <a:reflection blurRad="6350" stA="55000" endA="300" endPos="20000" dir="5400000" sy="-100000" algn="bl" rotWithShape="0"/>
                </a:effectLst>
                <a:latin typeface="Arial Black" panose="020B0A04020102020204" pitchFamily="34" charset="0"/>
                <a:ea typeface="HG明朝E"/>
              </a:rPr>
              <a:t>1.</a:t>
            </a:r>
            <a:r>
              <a:rPr lang="ja-JP" altLang="en-US" sz="2400" b="1" dirty="0" smtClean="0">
                <a:solidFill>
                  <a:schemeClr val="tx2">
                    <a:lumMod val="60000"/>
                    <a:lumOff val="40000"/>
                  </a:schemeClr>
                </a:solidFill>
                <a:effectLst>
                  <a:reflection blurRad="6350" stA="55000" endA="300" endPos="20000" dir="5400000" sy="-100000" algn="bl" rotWithShape="0"/>
                </a:effectLst>
                <a:latin typeface="Bookman Old Style"/>
                <a:ea typeface="HG明朝E"/>
              </a:rPr>
              <a:t>経路のスキップ設定手順</a:t>
            </a:r>
            <a:r>
              <a:rPr lang="en-US" altLang="ja-JP" sz="2400" b="1" dirty="0" smtClean="0">
                <a:solidFill>
                  <a:schemeClr val="tx2">
                    <a:lumMod val="60000"/>
                    <a:lumOff val="40000"/>
                  </a:schemeClr>
                </a:solidFill>
                <a:effectLst>
                  <a:reflection blurRad="6350" stA="55000" endA="300" endPos="20000" dir="5400000" sy="-100000" algn="bl" rotWithShape="0"/>
                </a:effectLst>
                <a:latin typeface="Bookman Old Style"/>
                <a:ea typeface="HG明朝E"/>
              </a:rPr>
              <a:t>-1</a:t>
            </a:r>
            <a:endParaRPr kumimoji="1" lang="ja-JP" altLang="en-US" sz="2400" b="0" i="0" u="none" strike="noStrike" kern="1200" cap="none" spc="0" normalizeH="0" baseline="0" noProof="0" dirty="0">
              <a:ln>
                <a:noFill/>
              </a:ln>
              <a:solidFill>
                <a:schemeClr val="tx2">
                  <a:lumMod val="60000"/>
                  <a:lumOff val="40000"/>
                </a:schemeClr>
              </a:solidFill>
              <a:effectLst/>
              <a:uLnTx/>
              <a:uFillTx/>
              <a:latin typeface="Bookman Old Style"/>
              <a:ea typeface="HG明朝E"/>
            </a:endParaRPr>
          </a:p>
        </p:txBody>
      </p:sp>
      <p:grpSp>
        <p:nvGrpSpPr>
          <p:cNvPr id="22" name="グループ化 21"/>
          <p:cNvGrpSpPr/>
          <p:nvPr/>
        </p:nvGrpSpPr>
        <p:grpSpPr>
          <a:xfrm>
            <a:off x="250015" y="683568"/>
            <a:ext cx="4247589" cy="300373"/>
            <a:chOff x="322023" y="589161"/>
            <a:chExt cx="2879572" cy="300373"/>
          </a:xfrm>
        </p:grpSpPr>
        <p:sp>
          <p:nvSpPr>
            <p:cNvPr id="19" name="片側の 2 つの角を切り取った四角形 18"/>
            <p:cNvSpPr/>
            <p:nvPr/>
          </p:nvSpPr>
          <p:spPr>
            <a:xfrm>
              <a:off x="322023" y="589161"/>
              <a:ext cx="2838563" cy="252000"/>
            </a:xfrm>
            <a:prstGeom prst="snip2SameRect">
              <a:avLst/>
            </a:prstGeom>
            <a:solidFill>
              <a:schemeClr val="tx2">
                <a:lumMod val="40000"/>
                <a:lumOff val="60000"/>
              </a:schemeClr>
            </a:solidFill>
            <a:ln>
              <a:solidFill>
                <a:schemeClr val="accent5">
                  <a:lumMod val="20000"/>
                  <a:lumOff val="80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lvl="0"/>
              <a:r>
                <a:rPr lang="en-US" altLang="ja-JP" sz="1600" b="1" kern="0" dirty="0">
                  <a:solidFill>
                    <a:schemeClr val="bg1"/>
                  </a:solidFill>
                  <a:latin typeface="Arial Black" pitchFamily="34" charset="0"/>
                  <a:ea typeface="HGPｺﾞｼｯｸE" pitchFamily="50" charset="-128"/>
                </a:rPr>
                <a:t>1.</a:t>
              </a:r>
              <a:r>
                <a:rPr lang="en-US" altLang="ja-JP" sz="1600" kern="0" dirty="0">
                  <a:solidFill>
                    <a:schemeClr val="bg1"/>
                  </a:solidFill>
                </a:rPr>
                <a:t> </a:t>
              </a:r>
              <a:r>
                <a:rPr lang="ja-JP" altLang="en-US" sz="1400" b="1" kern="0" dirty="0" smtClean="0">
                  <a:solidFill>
                    <a:schemeClr val="bg1"/>
                  </a:solidFill>
                  <a:ea typeface="メイリオ" pitchFamily="50" charset="-128"/>
                </a:rPr>
                <a:t>はじめに</a:t>
              </a:r>
              <a:endParaRPr lang="ja-JP" altLang="en-US" sz="1400" b="1" kern="0" dirty="0">
                <a:solidFill>
                  <a:schemeClr val="bg1"/>
                </a:solidFill>
                <a:latin typeface="メイリオ" pitchFamily="50" charset="-128"/>
                <a:ea typeface="メイリオ" pitchFamily="50" charset="-128"/>
                <a:cs typeface="メイリオ" pitchFamily="50" charset="-128"/>
              </a:endParaRPr>
            </a:p>
          </p:txBody>
        </p:sp>
        <p:cxnSp>
          <p:nvCxnSpPr>
            <p:cNvPr id="20" name="直線コネクタ 19"/>
            <p:cNvCxnSpPr/>
            <p:nvPr/>
          </p:nvCxnSpPr>
          <p:spPr>
            <a:xfrm flipV="1">
              <a:off x="322023" y="887037"/>
              <a:ext cx="2879572" cy="2497"/>
            </a:xfrm>
            <a:prstGeom prst="line">
              <a:avLst/>
            </a:prstGeom>
            <a:ln w="28575">
              <a:solidFill>
                <a:schemeClr val="tx2">
                  <a:lumMod val="40000"/>
                  <a:lumOff val="60000"/>
                  <a:alpha val="50000"/>
                </a:schemeClr>
              </a:solidFill>
            </a:ln>
            <a:effectLst/>
          </p:spPr>
          <p:style>
            <a:lnRef idx="1">
              <a:schemeClr val="accent1"/>
            </a:lnRef>
            <a:fillRef idx="0">
              <a:schemeClr val="accent1"/>
            </a:fillRef>
            <a:effectRef idx="0">
              <a:schemeClr val="accent1"/>
            </a:effectRef>
            <a:fontRef idx="minor">
              <a:schemeClr val="tx1"/>
            </a:fontRef>
          </p:style>
        </p:cxnSp>
      </p:grpSp>
      <p:cxnSp>
        <p:nvCxnSpPr>
          <p:cNvPr id="4" name="直線コネクタ 3"/>
          <p:cNvCxnSpPr/>
          <p:nvPr/>
        </p:nvCxnSpPr>
        <p:spPr>
          <a:xfrm>
            <a:off x="135152" y="539552"/>
            <a:ext cx="6579973" cy="0"/>
          </a:xfrm>
          <a:prstGeom prst="line">
            <a:avLst/>
          </a:prstGeom>
          <a:ln w="31750">
            <a:solidFill>
              <a:schemeClr val="tx2">
                <a:lumMod val="40000"/>
                <a:lumOff val="60000"/>
              </a:schemeClr>
            </a:solidFill>
            <a:prstDash val="sysDot"/>
          </a:ln>
        </p:spPr>
        <p:style>
          <a:lnRef idx="1">
            <a:schemeClr val="accent1"/>
          </a:lnRef>
          <a:fillRef idx="0">
            <a:schemeClr val="accent1"/>
          </a:fillRef>
          <a:effectRef idx="0">
            <a:schemeClr val="accent1"/>
          </a:effectRef>
          <a:fontRef idx="minor">
            <a:schemeClr val="tx1"/>
          </a:fontRef>
        </p:style>
      </p:cxnSp>
      <p:sp>
        <p:nvSpPr>
          <p:cNvPr id="49" name="テキスト ボックス 48"/>
          <p:cNvSpPr txBox="1"/>
          <p:nvPr/>
        </p:nvSpPr>
        <p:spPr>
          <a:xfrm>
            <a:off x="260648" y="1036629"/>
            <a:ext cx="4464496" cy="253916"/>
          </a:xfrm>
          <a:prstGeom prst="rect">
            <a:avLst/>
          </a:prstGeom>
          <a:noFill/>
        </p:spPr>
        <p:txBody>
          <a:bodyPr wrap="square" rtlCol="0">
            <a:spAutoFit/>
          </a:bodyPr>
          <a:lstStyle/>
          <a:p>
            <a:pPr>
              <a:lnSpc>
                <a:spcPts val="1200"/>
              </a:lnSpc>
            </a:pPr>
            <a:r>
              <a:rPr kumimoji="1" lang="ja-JP" altLang="en-US" sz="1200" dirty="0" smtClean="0">
                <a:latin typeface="メイリオ" pitchFamily="50" charset="-128"/>
                <a:ea typeface="メイリオ" pitchFamily="50" charset="-128"/>
                <a:cs typeface="メイリオ" pitchFamily="50" charset="-128"/>
              </a:rPr>
              <a:t>画面下の</a:t>
            </a:r>
            <a:r>
              <a:rPr kumimoji="1" lang="ja-JP" altLang="en-US" sz="1200" b="1" dirty="0" smtClean="0">
                <a:latin typeface="メイリオ" pitchFamily="50" charset="-128"/>
                <a:ea typeface="メイリオ" pitchFamily="50" charset="-128"/>
                <a:cs typeface="メイリオ" pitchFamily="50" charset="-128"/>
              </a:rPr>
              <a:t>全体設定</a:t>
            </a:r>
            <a:r>
              <a:rPr kumimoji="1" lang="ja-JP" altLang="en-US" sz="1200" dirty="0" smtClean="0">
                <a:latin typeface="メイリオ" pitchFamily="50" charset="-128"/>
                <a:ea typeface="メイリオ" pitchFamily="50" charset="-128"/>
                <a:cs typeface="メイリオ" pitchFamily="50" charset="-128"/>
              </a:rPr>
              <a:t>をクリックして全体設定画面を起動します。</a:t>
            </a:r>
            <a:endParaRPr kumimoji="1" lang="ja-JP" altLang="en-US" sz="1200" dirty="0">
              <a:latin typeface="メイリオ" pitchFamily="50" charset="-128"/>
              <a:ea typeface="メイリオ" pitchFamily="50" charset="-128"/>
              <a:cs typeface="メイリオ" pitchFamily="50" charset="-128"/>
            </a:endParaRPr>
          </a:p>
        </p:txBody>
      </p:sp>
      <p:sp>
        <p:nvSpPr>
          <p:cNvPr id="51" name="強調線吹き出し 1 43"/>
          <p:cNvSpPr/>
          <p:nvPr/>
        </p:nvSpPr>
        <p:spPr>
          <a:xfrm rot="5400000">
            <a:off x="989394" y="1052276"/>
            <a:ext cx="486724" cy="504056"/>
          </a:xfrm>
          <a:custGeom>
            <a:avLst/>
            <a:gdLst>
              <a:gd name="connsiteX0" fmla="*/ 0 w 258086"/>
              <a:gd name="connsiteY0" fmla="*/ 0 h 595949"/>
              <a:gd name="connsiteX1" fmla="*/ 258086 w 258086"/>
              <a:gd name="connsiteY1" fmla="*/ 0 h 595949"/>
              <a:gd name="connsiteX2" fmla="*/ 258086 w 258086"/>
              <a:gd name="connsiteY2" fmla="*/ 595949 h 595949"/>
              <a:gd name="connsiteX3" fmla="*/ 0 w 258086"/>
              <a:gd name="connsiteY3" fmla="*/ 595949 h 595949"/>
              <a:gd name="connsiteX4" fmla="*/ 0 w 258086"/>
              <a:gd name="connsiteY4" fmla="*/ 0 h 595949"/>
              <a:gd name="connsiteX0" fmla="*/ 224143 w 258086"/>
              <a:gd name="connsiteY0" fmla="*/ 0 h 595949"/>
              <a:gd name="connsiteX1" fmla="*/ 224143 w 258086"/>
              <a:gd name="connsiteY1" fmla="*/ 595949 h 595949"/>
              <a:gd name="connsiteX0" fmla="*/ 224143 w 258086"/>
              <a:gd name="connsiteY0" fmla="*/ 313076 h 595949"/>
              <a:gd name="connsiteX1" fmla="*/ 758667 w 258086"/>
              <a:gd name="connsiteY1" fmla="*/ 991737 h 595949"/>
              <a:gd name="connsiteX0" fmla="*/ 0 w 711044"/>
              <a:gd name="connsiteY0" fmla="*/ 0 h 1001262"/>
              <a:gd name="connsiteX1" fmla="*/ 258086 w 711044"/>
              <a:gd name="connsiteY1" fmla="*/ 0 h 1001262"/>
              <a:gd name="connsiteX2" fmla="*/ 258086 w 711044"/>
              <a:gd name="connsiteY2" fmla="*/ 595949 h 1001262"/>
              <a:gd name="connsiteX3" fmla="*/ 0 w 711044"/>
              <a:gd name="connsiteY3" fmla="*/ 595949 h 1001262"/>
              <a:gd name="connsiteX4" fmla="*/ 0 w 711044"/>
              <a:gd name="connsiteY4" fmla="*/ 0 h 1001262"/>
              <a:gd name="connsiteX0" fmla="*/ 224143 w 711044"/>
              <a:gd name="connsiteY0" fmla="*/ 0 h 1001262"/>
              <a:gd name="connsiteX1" fmla="*/ 224143 w 711044"/>
              <a:gd name="connsiteY1" fmla="*/ 595949 h 1001262"/>
              <a:gd name="connsiteX0" fmla="*/ 224143 w 711044"/>
              <a:gd name="connsiteY0" fmla="*/ 313076 h 1001262"/>
              <a:gd name="connsiteX1" fmla="*/ 711044 w 711044"/>
              <a:gd name="connsiteY1" fmla="*/ 1001262 h 1001262"/>
              <a:gd name="connsiteX0" fmla="*/ 0 w 711044"/>
              <a:gd name="connsiteY0" fmla="*/ 0 h 1001262"/>
              <a:gd name="connsiteX1" fmla="*/ 258086 w 711044"/>
              <a:gd name="connsiteY1" fmla="*/ 0 h 1001262"/>
              <a:gd name="connsiteX2" fmla="*/ 227440 w 711044"/>
              <a:gd name="connsiteY2" fmla="*/ 76424 h 1001262"/>
              <a:gd name="connsiteX3" fmla="*/ 258086 w 711044"/>
              <a:gd name="connsiteY3" fmla="*/ 595949 h 1001262"/>
              <a:gd name="connsiteX4" fmla="*/ 0 w 711044"/>
              <a:gd name="connsiteY4" fmla="*/ 595949 h 1001262"/>
              <a:gd name="connsiteX5" fmla="*/ 0 w 711044"/>
              <a:gd name="connsiteY5" fmla="*/ 0 h 1001262"/>
              <a:gd name="connsiteX0" fmla="*/ 224143 w 711044"/>
              <a:gd name="connsiteY0" fmla="*/ 0 h 1001262"/>
              <a:gd name="connsiteX1" fmla="*/ 224143 w 711044"/>
              <a:gd name="connsiteY1" fmla="*/ 595949 h 1001262"/>
              <a:gd name="connsiteX0" fmla="*/ 224143 w 711044"/>
              <a:gd name="connsiteY0" fmla="*/ 313076 h 1001262"/>
              <a:gd name="connsiteX1" fmla="*/ 711044 w 711044"/>
              <a:gd name="connsiteY1" fmla="*/ 1001262 h 1001262"/>
              <a:gd name="connsiteX0" fmla="*/ 0 w 718387"/>
              <a:gd name="connsiteY0" fmla="*/ 0 h 595949"/>
              <a:gd name="connsiteX1" fmla="*/ 258086 w 718387"/>
              <a:gd name="connsiteY1" fmla="*/ 0 h 595949"/>
              <a:gd name="connsiteX2" fmla="*/ 227440 w 718387"/>
              <a:gd name="connsiteY2" fmla="*/ 76424 h 595949"/>
              <a:gd name="connsiteX3" fmla="*/ 258086 w 718387"/>
              <a:gd name="connsiteY3" fmla="*/ 595949 h 595949"/>
              <a:gd name="connsiteX4" fmla="*/ 0 w 718387"/>
              <a:gd name="connsiteY4" fmla="*/ 595949 h 595949"/>
              <a:gd name="connsiteX5" fmla="*/ 0 w 718387"/>
              <a:gd name="connsiteY5" fmla="*/ 0 h 595949"/>
              <a:gd name="connsiteX0" fmla="*/ 224143 w 718387"/>
              <a:gd name="connsiteY0" fmla="*/ 0 h 595949"/>
              <a:gd name="connsiteX1" fmla="*/ 224143 w 718387"/>
              <a:gd name="connsiteY1" fmla="*/ 595949 h 595949"/>
              <a:gd name="connsiteX0" fmla="*/ 224143 w 718387"/>
              <a:gd name="connsiteY0" fmla="*/ 313076 h 595949"/>
              <a:gd name="connsiteX1" fmla="*/ 718387 w 718387"/>
              <a:gd name="connsiteY1" fmla="*/ 175885 h 595949"/>
              <a:gd name="connsiteX0" fmla="*/ 370714 w 718387"/>
              <a:gd name="connsiteY0" fmla="*/ 243319 h 595949"/>
              <a:gd name="connsiteX1" fmla="*/ 258086 w 718387"/>
              <a:gd name="connsiteY1" fmla="*/ 0 h 595949"/>
              <a:gd name="connsiteX2" fmla="*/ 227440 w 718387"/>
              <a:gd name="connsiteY2" fmla="*/ 76424 h 595949"/>
              <a:gd name="connsiteX3" fmla="*/ 258086 w 718387"/>
              <a:gd name="connsiteY3" fmla="*/ 595949 h 595949"/>
              <a:gd name="connsiteX4" fmla="*/ 0 w 718387"/>
              <a:gd name="connsiteY4" fmla="*/ 595949 h 595949"/>
              <a:gd name="connsiteX5" fmla="*/ 370714 w 718387"/>
              <a:gd name="connsiteY5" fmla="*/ 243319 h 595949"/>
              <a:gd name="connsiteX0" fmla="*/ 224143 w 718387"/>
              <a:gd name="connsiteY0" fmla="*/ 0 h 595949"/>
              <a:gd name="connsiteX1" fmla="*/ 224143 w 718387"/>
              <a:gd name="connsiteY1" fmla="*/ 595949 h 595949"/>
              <a:gd name="connsiteX0" fmla="*/ 224143 w 718387"/>
              <a:gd name="connsiteY0" fmla="*/ 313076 h 595949"/>
              <a:gd name="connsiteX1" fmla="*/ 718387 w 718387"/>
              <a:gd name="connsiteY1" fmla="*/ 175885 h 595949"/>
              <a:gd name="connsiteX0" fmla="*/ 370714 w 718387"/>
              <a:gd name="connsiteY0" fmla="*/ 243319 h 595949"/>
              <a:gd name="connsiteX1" fmla="*/ 559062 w 718387"/>
              <a:gd name="connsiteY1" fmla="*/ 391219 h 595949"/>
              <a:gd name="connsiteX2" fmla="*/ 227440 w 718387"/>
              <a:gd name="connsiteY2" fmla="*/ 76424 h 595949"/>
              <a:gd name="connsiteX3" fmla="*/ 258086 w 718387"/>
              <a:gd name="connsiteY3" fmla="*/ 595949 h 595949"/>
              <a:gd name="connsiteX4" fmla="*/ 0 w 718387"/>
              <a:gd name="connsiteY4" fmla="*/ 595949 h 595949"/>
              <a:gd name="connsiteX5" fmla="*/ 370714 w 718387"/>
              <a:gd name="connsiteY5" fmla="*/ 243319 h 595949"/>
              <a:gd name="connsiteX0" fmla="*/ 224143 w 718387"/>
              <a:gd name="connsiteY0" fmla="*/ 0 h 595949"/>
              <a:gd name="connsiteX1" fmla="*/ 224143 w 718387"/>
              <a:gd name="connsiteY1" fmla="*/ 595949 h 595949"/>
              <a:gd name="connsiteX0" fmla="*/ 224143 w 718387"/>
              <a:gd name="connsiteY0" fmla="*/ 313076 h 595949"/>
              <a:gd name="connsiteX1" fmla="*/ 718387 w 718387"/>
              <a:gd name="connsiteY1" fmla="*/ 175885 h 595949"/>
              <a:gd name="connsiteX0" fmla="*/ 370714 w 703705"/>
              <a:gd name="connsiteY0" fmla="*/ 243319 h 595949"/>
              <a:gd name="connsiteX1" fmla="*/ 559062 w 703705"/>
              <a:gd name="connsiteY1" fmla="*/ 391219 h 595949"/>
              <a:gd name="connsiteX2" fmla="*/ 227440 w 703705"/>
              <a:gd name="connsiteY2" fmla="*/ 76424 h 595949"/>
              <a:gd name="connsiteX3" fmla="*/ 258086 w 703705"/>
              <a:gd name="connsiteY3" fmla="*/ 595949 h 595949"/>
              <a:gd name="connsiteX4" fmla="*/ 0 w 703705"/>
              <a:gd name="connsiteY4" fmla="*/ 595949 h 595949"/>
              <a:gd name="connsiteX5" fmla="*/ 370714 w 703705"/>
              <a:gd name="connsiteY5" fmla="*/ 243319 h 595949"/>
              <a:gd name="connsiteX0" fmla="*/ 224143 w 703705"/>
              <a:gd name="connsiteY0" fmla="*/ 0 h 595949"/>
              <a:gd name="connsiteX1" fmla="*/ 224143 w 703705"/>
              <a:gd name="connsiteY1" fmla="*/ 595949 h 595949"/>
              <a:gd name="connsiteX0" fmla="*/ 224143 w 703705"/>
              <a:gd name="connsiteY0" fmla="*/ 313076 h 595949"/>
              <a:gd name="connsiteX1" fmla="*/ 703705 w 703705"/>
              <a:gd name="connsiteY1" fmla="*/ 304701 h 595949"/>
              <a:gd name="connsiteX0" fmla="*/ 370714 w 747750"/>
              <a:gd name="connsiteY0" fmla="*/ 243319 h 595949"/>
              <a:gd name="connsiteX1" fmla="*/ 559062 w 747750"/>
              <a:gd name="connsiteY1" fmla="*/ 391219 h 595949"/>
              <a:gd name="connsiteX2" fmla="*/ 227440 w 747750"/>
              <a:gd name="connsiteY2" fmla="*/ 76424 h 595949"/>
              <a:gd name="connsiteX3" fmla="*/ 258086 w 747750"/>
              <a:gd name="connsiteY3" fmla="*/ 595949 h 595949"/>
              <a:gd name="connsiteX4" fmla="*/ 0 w 747750"/>
              <a:gd name="connsiteY4" fmla="*/ 595949 h 595949"/>
              <a:gd name="connsiteX5" fmla="*/ 370714 w 747750"/>
              <a:gd name="connsiteY5" fmla="*/ 243319 h 595949"/>
              <a:gd name="connsiteX0" fmla="*/ 224143 w 747750"/>
              <a:gd name="connsiteY0" fmla="*/ 0 h 595949"/>
              <a:gd name="connsiteX1" fmla="*/ 224143 w 747750"/>
              <a:gd name="connsiteY1" fmla="*/ 595949 h 595949"/>
              <a:gd name="connsiteX0" fmla="*/ 224143 w 747750"/>
              <a:gd name="connsiteY0" fmla="*/ 313076 h 595949"/>
              <a:gd name="connsiteX1" fmla="*/ 747750 w 747750"/>
              <a:gd name="connsiteY1" fmla="*/ 171114 h 595949"/>
              <a:gd name="connsiteX0" fmla="*/ 370714 w 747750"/>
              <a:gd name="connsiteY0" fmla="*/ 243319 h 595949"/>
              <a:gd name="connsiteX1" fmla="*/ 559062 w 747750"/>
              <a:gd name="connsiteY1" fmla="*/ 391219 h 595949"/>
              <a:gd name="connsiteX2" fmla="*/ 227440 w 747750"/>
              <a:gd name="connsiteY2" fmla="*/ 76424 h 595949"/>
              <a:gd name="connsiteX3" fmla="*/ 258086 w 747750"/>
              <a:gd name="connsiteY3" fmla="*/ 595949 h 595949"/>
              <a:gd name="connsiteX4" fmla="*/ 0 w 747750"/>
              <a:gd name="connsiteY4" fmla="*/ 595949 h 595949"/>
              <a:gd name="connsiteX5" fmla="*/ 370714 w 747750"/>
              <a:gd name="connsiteY5" fmla="*/ 243319 h 595949"/>
              <a:gd name="connsiteX0" fmla="*/ 224143 w 747750"/>
              <a:gd name="connsiteY0" fmla="*/ 0 h 595949"/>
              <a:gd name="connsiteX1" fmla="*/ 224143 w 747750"/>
              <a:gd name="connsiteY1" fmla="*/ 595949 h 595949"/>
              <a:gd name="connsiteX0" fmla="*/ 224143 w 747750"/>
              <a:gd name="connsiteY0" fmla="*/ 313076 h 595949"/>
              <a:gd name="connsiteX1" fmla="*/ 747750 w 747750"/>
              <a:gd name="connsiteY1" fmla="*/ 171114 h 595949"/>
            </a:gdLst>
            <a:ahLst/>
            <a:cxnLst>
              <a:cxn ang="0">
                <a:pos x="connsiteX0" y="connsiteY0"/>
              </a:cxn>
              <a:cxn ang="0">
                <a:pos x="connsiteX1" y="connsiteY1"/>
              </a:cxn>
            </a:cxnLst>
            <a:rect l="l" t="t" r="r" b="b"/>
            <a:pathLst>
              <a:path w="747750" h="595949" stroke="0" extrusionOk="0">
                <a:moveTo>
                  <a:pt x="370714" y="243319"/>
                </a:moveTo>
                <a:lnTo>
                  <a:pt x="559062" y="391219"/>
                </a:lnTo>
                <a:cubicBezTo>
                  <a:pt x="557411" y="493029"/>
                  <a:pt x="229091" y="-25386"/>
                  <a:pt x="227440" y="76424"/>
                </a:cubicBezTo>
                <a:lnTo>
                  <a:pt x="258086" y="595949"/>
                </a:lnTo>
                <a:lnTo>
                  <a:pt x="0" y="595949"/>
                </a:lnTo>
                <a:lnTo>
                  <a:pt x="370714" y="243319"/>
                </a:lnTo>
                <a:close/>
              </a:path>
              <a:path w="747750" h="595949" fill="none" extrusionOk="0">
                <a:moveTo>
                  <a:pt x="224143" y="0"/>
                </a:moveTo>
                <a:close/>
                <a:cubicBezTo>
                  <a:pt x="224143" y="198650"/>
                  <a:pt x="224143" y="397299"/>
                  <a:pt x="224143" y="595949"/>
                </a:cubicBezTo>
              </a:path>
              <a:path w="747750" h="595949" fill="none" extrusionOk="0">
                <a:moveTo>
                  <a:pt x="224143" y="313076"/>
                </a:moveTo>
                <a:cubicBezTo>
                  <a:pt x="402318" y="539296"/>
                  <a:pt x="547552" y="226381"/>
                  <a:pt x="747750" y="171114"/>
                </a:cubicBezTo>
              </a:path>
            </a:pathLst>
          </a:custGeom>
          <a:noFill/>
          <a:ln>
            <a:solidFill>
              <a:srgbClr val="FF0000"/>
            </a:solidFill>
            <a:tailEnd type="arrow"/>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角丸四角形 51"/>
          <p:cNvSpPr/>
          <p:nvPr/>
        </p:nvSpPr>
        <p:spPr>
          <a:xfrm>
            <a:off x="1124744" y="1567411"/>
            <a:ext cx="363531" cy="196277"/>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テキスト ボックス 54"/>
          <p:cNvSpPr txBox="1"/>
          <p:nvPr/>
        </p:nvSpPr>
        <p:spPr>
          <a:xfrm>
            <a:off x="260648" y="1979712"/>
            <a:ext cx="4464496" cy="246221"/>
          </a:xfrm>
          <a:prstGeom prst="rect">
            <a:avLst/>
          </a:prstGeom>
          <a:noFill/>
        </p:spPr>
        <p:txBody>
          <a:bodyPr wrap="square" rtlCol="0">
            <a:spAutoFit/>
          </a:bodyPr>
          <a:lstStyle/>
          <a:p>
            <a:pPr>
              <a:lnSpc>
                <a:spcPts val="1200"/>
              </a:lnSpc>
            </a:pPr>
            <a:r>
              <a:rPr kumimoji="1" lang="ja-JP" altLang="en-US" sz="1200" dirty="0" smtClean="0">
                <a:latin typeface="メイリオ" pitchFamily="50" charset="-128"/>
                <a:ea typeface="メイリオ" pitchFamily="50" charset="-128"/>
                <a:cs typeface="メイリオ" pitchFamily="50" charset="-128"/>
              </a:rPr>
              <a:t>ワークフロー管理の</a:t>
            </a:r>
            <a:r>
              <a:rPr lang="ja-JP" altLang="en-US" sz="1200" b="1" dirty="0">
                <a:uFill>
                  <a:solidFill>
                    <a:srgbClr val="FF0000"/>
                  </a:solidFill>
                </a:uFill>
                <a:latin typeface="メイリオ" pitchFamily="50" charset="-128"/>
                <a:ea typeface="メイリオ" pitchFamily="50" charset="-128"/>
                <a:cs typeface="メイリオ" pitchFamily="50" charset="-128"/>
              </a:rPr>
              <a:t>フォーム</a:t>
            </a:r>
            <a:r>
              <a:rPr lang="ja-JP" altLang="en-US" sz="1200" dirty="0" smtClean="0">
                <a:latin typeface="メイリオ" pitchFamily="50" charset="-128"/>
                <a:ea typeface="メイリオ" pitchFamily="50" charset="-128"/>
                <a:cs typeface="メイリオ" pitchFamily="50" charset="-128"/>
              </a:rPr>
              <a:t>をクリックします。</a:t>
            </a:r>
            <a:endParaRPr kumimoji="1" lang="ja-JP" altLang="en-US" sz="1200" dirty="0">
              <a:latin typeface="メイリオ" pitchFamily="50" charset="-128"/>
              <a:ea typeface="メイリオ" pitchFamily="50" charset="-128"/>
              <a:cs typeface="メイリオ" pitchFamily="50" charset="-128"/>
            </a:endParaRPr>
          </a:p>
        </p:txBody>
      </p:sp>
      <p:pic>
        <p:nvPicPr>
          <p:cNvPr id="57" name="図 5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983326" y="1043608"/>
            <a:ext cx="832500" cy="180000"/>
          </a:xfrm>
          <a:prstGeom prst="rect">
            <a:avLst/>
          </a:prstGeom>
        </p:spPr>
      </p:pic>
      <p:sp>
        <p:nvSpPr>
          <p:cNvPr id="58" name="テキスト ボックス 57"/>
          <p:cNvSpPr txBox="1"/>
          <p:nvPr/>
        </p:nvSpPr>
        <p:spPr>
          <a:xfrm>
            <a:off x="4933926" y="1187624"/>
            <a:ext cx="1879450" cy="1785104"/>
          </a:xfrm>
          <a:prstGeom prst="rect">
            <a:avLst/>
          </a:prstGeom>
          <a:noFill/>
        </p:spPr>
        <p:txBody>
          <a:bodyPr wrap="square" rtlCol="0">
            <a:spAutoFit/>
          </a:bodyPr>
          <a:lstStyle/>
          <a:p>
            <a:r>
              <a:rPr lang="ja-JP" altLang="en-US" sz="1000" dirty="0" smtClean="0">
                <a:solidFill>
                  <a:prstClr val="black"/>
                </a:solidFill>
                <a:latin typeface="メイリオ" pitchFamily="50" charset="-128"/>
                <a:ea typeface="メイリオ" pitchFamily="50" charset="-128"/>
                <a:cs typeface="メイリオ" pitchFamily="50" charset="-128"/>
              </a:rPr>
              <a:t>本作業は</a:t>
            </a:r>
            <a:r>
              <a:rPr lang="en-US" altLang="ja-JP" sz="1000" dirty="0" smtClean="0">
                <a:solidFill>
                  <a:srgbClr val="FF0000"/>
                </a:solidFill>
                <a:latin typeface="メイリオ" pitchFamily="50" charset="-128"/>
                <a:ea typeface="メイリオ" pitchFamily="50" charset="-128"/>
                <a:cs typeface="メイリオ" pitchFamily="50" charset="-128"/>
              </a:rPr>
              <a:t>【</a:t>
            </a:r>
            <a:r>
              <a:rPr lang="ja-JP" altLang="en-US" sz="1000" b="1" dirty="0" smtClean="0">
                <a:solidFill>
                  <a:srgbClr val="FF0000"/>
                </a:solidFill>
                <a:latin typeface="メイリオ" pitchFamily="50" charset="-128"/>
                <a:ea typeface="メイリオ" pitchFamily="50" charset="-128"/>
                <a:cs typeface="メイリオ" pitchFamily="50" charset="-128"/>
              </a:rPr>
              <a:t>ワークフロー管理</a:t>
            </a:r>
            <a:r>
              <a:rPr lang="en-US" altLang="ja-JP" sz="1000" dirty="0" smtClean="0">
                <a:solidFill>
                  <a:srgbClr val="FF0000"/>
                </a:solidFill>
                <a:latin typeface="メイリオ" pitchFamily="50" charset="-128"/>
                <a:ea typeface="メイリオ" pitchFamily="50" charset="-128"/>
                <a:cs typeface="メイリオ" pitchFamily="50" charset="-128"/>
              </a:rPr>
              <a:t>】</a:t>
            </a:r>
            <a:r>
              <a:rPr lang="ja-JP" altLang="en-US" sz="1000" dirty="0" smtClean="0">
                <a:solidFill>
                  <a:srgbClr val="FF0000"/>
                </a:solidFill>
                <a:latin typeface="メイリオ" pitchFamily="50" charset="-128"/>
                <a:ea typeface="メイリオ" pitchFamily="50" charset="-128"/>
                <a:cs typeface="メイリオ" pitchFamily="50" charset="-128"/>
              </a:rPr>
              <a:t>の管理者権限を持つ人</a:t>
            </a:r>
            <a:r>
              <a:rPr lang="ja-JP" altLang="en-US" sz="1000" dirty="0" smtClean="0">
                <a:solidFill>
                  <a:prstClr val="black"/>
                </a:solidFill>
                <a:latin typeface="メイリオ" pitchFamily="50" charset="-128"/>
                <a:ea typeface="メイリオ" pitchFamily="50" charset="-128"/>
                <a:cs typeface="メイリオ" pitchFamily="50" charset="-128"/>
              </a:rPr>
              <a:t>のみ実施できます。</a:t>
            </a:r>
            <a:endParaRPr lang="en-US" altLang="ja-JP" sz="1000" dirty="0" smtClean="0">
              <a:solidFill>
                <a:prstClr val="black"/>
              </a:solidFill>
              <a:latin typeface="メイリオ" pitchFamily="50" charset="-128"/>
              <a:ea typeface="メイリオ" pitchFamily="50" charset="-128"/>
              <a:cs typeface="メイリオ" pitchFamily="50" charset="-128"/>
            </a:endParaRPr>
          </a:p>
          <a:p>
            <a:r>
              <a:rPr lang="ja-JP" altLang="en-US" sz="1000" dirty="0" smtClean="0">
                <a:solidFill>
                  <a:prstClr val="black"/>
                </a:solidFill>
                <a:latin typeface="メイリオ" pitchFamily="50" charset="-128"/>
                <a:ea typeface="メイリオ" pitchFamily="50" charset="-128"/>
                <a:cs typeface="メイリオ" pitchFamily="50" charset="-128"/>
              </a:rPr>
              <a:t>そのため</a:t>
            </a:r>
            <a:endParaRPr lang="en-US" altLang="ja-JP" sz="1000" dirty="0" smtClean="0">
              <a:solidFill>
                <a:prstClr val="black"/>
              </a:solidFill>
              <a:latin typeface="メイリオ" pitchFamily="50" charset="-128"/>
              <a:ea typeface="メイリオ" pitchFamily="50" charset="-128"/>
              <a:cs typeface="メイリオ" pitchFamily="50" charset="-128"/>
            </a:endParaRPr>
          </a:p>
          <a:p>
            <a:r>
              <a:rPr lang="ja-JP" altLang="en-US" sz="800" dirty="0" smtClean="0">
                <a:solidFill>
                  <a:srgbClr val="FF0000"/>
                </a:solidFill>
                <a:latin typeface="メイリオ" pitchFamily="50" charset="-128"/>
                <a:ea typeface="メイリオ" pitchFamily="50" charset="-128"/>
                <a:cs typeface="メイリオ" pitchFamily="50" charset="-128"/>
              </a:rPr>
              <a:t>●</a:t>
            </a:r>
            <a:r>
              <a:rPr lang="ja-JP" altLang="en-US" sz="1000" dirty="0" smtClean="0">
                <a:solidFill>
                  <a:prstClr val="black"/>
                </a:solidFill>
                <a:latin typeface="メイリオ" pitchFamily="50" charset="-128"/>
                <a:ea typeface="メイリオ" pitchFamily="50" charset="-128"/>
                <a:cs typeface="メイリオ" pitchFamily="50" charset="-128"/>
              </a:rPr>
              <a:t>管理者権限がない：全体設定メニューが表示されません</a:t>
            </a:r>
            <a:endParaRPr lang="en-US" altLang="ja-JP" sz="1000" dirty="0" smtClean="0">
              <a:solidFill>
                <a:prstClr val="black"/>
              </a:solidFill>
              <a:latin typeface="メイリオ" pitchFamily="50" charset="-128"/>
              <a:ea typeface="メイリオ" pitchFamily="50" charset="-128"/>
              <a:cs typeface="メイリオ" pitchFamily="50" charset="-128"/>
            </a:endParaRPr>
          </a:p>
          <a:p>
            <a:r>
              <a:rPr lang="ja-JP" altLang="en-US" sz="800" dirty="0" smtClean="0">
                <a:solidFill>
                  <a:srgbClr val="FF0000"/>
                </a:solidFill>
                <a:latin typeface="メイリオ" pitchFamily="50" charset="-128"/>
                <a:ea typeface="メイリオ" pitchFamily="50" charset="-128"/>
                <a:cs typeface="メイリオ" pitchFamily="50" charset="-128"/>
              </a:rPr>
              <a:t>●</a:t>
            </a:r>
            <a:r>
              <a:rPr kumimoji="1" lang="ja-JP" altLang="en-US" sz="1000" dirty="0" smtClean="0">
                <a:solidFill>
                  <a:prstClr val="black"/>
                </a:solidFill>
                <a:latin typeface="メイリオ" pitchFamily="50" charset="-128"/>
                <a:ea typeface="メイリオ" pitchFamily="50" charset="-128"/>
                <a:cs typeface="メイリオ" pitchFamily="50" charset="-128"/>
              </a:rPr>
              <a:t>管理者でもワークフロー管理の管理者権限がない：全体設定メニュー内に</a:t>
            </a:r>
            <a:r>
              <a:rPr kumimoji="1" lang="en-US" altLang="ja-JP" sz="1000" dirty="0" smtClean="0">
                <a:solidFill>
                  <a:srgbClr val="FF0000"/>
                </a:solidFill>
                <a:latin typeface="メイリオ" pitchFamily="50" charset="-128"/>
                <a:ea typeface="メイリオ" pitchFamily="50" charset="-128"/>
                <a:cs typeface="メイリオ" pitchFamily="50" charset="-128"/>
              </a:rPr>
              <a:t>【</a:t>
            </a:r>
            <a:r>
              <a:rPr kumimoji="1" lang="ja-JP" altLang="en-US" sz="1000" dirty="0" smtClean="0">
                <a:solidFill>
                  <a:srgbClr val="FF0000"/>
                </a:solidFill>
                <a:latin typeface="メイリオ" pitchFamily="50" charset="-128"/>
                <a:ea typeface="メイリオ" pitchFamily="50" charset="-128"/>
                <a:cs typeface="メイリオ" pitchFamily="50" charset="-128"/>
              </a:rPr>
              <a:t>ワークフロー管理</a:t>
            </a:r>
            <a:r>
              <a:rPr kumimoji="1" lang="en-US" altLang="ja-JP" sz="1000" dirty="0" smtClean="0">
                <a:solidFill>
                  <a:srgbClr val="FF0000"/>
                </a:solidFill>
                <a:latin typeface="メイリオ" pitchFamily="50" charset="-128"/>
                <a:ea typeface="メイリオ" pitchFamily="50" charset="-128"/>
                <a:cs typeface="メイリオ" pitchFamily="50" charset="-128"/>
              </a:rPr>
              <a:t>】</a:t>
            </a:r>
            <a:r>
              <a:rPr kumimoji="1" lang="ja-JP" altLang="en-US" sz="1000" dirty="0" smtClean="0">
                <a:solidFill>
                  <a:srgbClr val="FF0000"/>
                </a:solidFill>
                <a:latin typeface="メイリオ" pitchFamily="50" charset="-128"/>
                <a:ea typeface="メイリオ" pitchFamily="50" charset="-128"/>
                <a:cs typeface="メイリオ" pitchFamily="50" charset="-128"/>
              </a:rPr>
              <a:t>が表示されません</a:t>
            </a:r>
            <a:endParaRPr kumimoji="1" lang="en-US" altLang="ja-JP" sz="1000" dirty="0" smtClean="0">
              <a:solidFill>
                <a:srgbClr val="FF0000"/>
              </a:solidFill>
              <a:latin typeface="メイリオ" pitchFamily="50" charset="-128"/>
              <a:ea typeface="メイリオ" pitchFamily="50" charset="-128"/>
              <a:cs typeface="メイリオ" pitchFamily="50" charset="-128"/>
            </a:endParaRPr>
          </a:p>
          <a:p>
            <a:r>
              <a:rPr kumimoji="1" lang="ja-JP" altLang="en-US" sz="1000" dirty="0" err="1" smtClean="0">
                <a:solidFill>
                  <a:prstClr val="black"/>
                </a:solidFill>
                <a:latin typeface="メイリオ" pitchFamily="50" charset="-128"/>
                <a:ea typeface="メイリオ" pitchFamily="50" charset="-128"/>
                <a:cs typeface="メイリオ" pitchFamily="50" charset="-128"/>
              </a:rPr>
              <a:t>ので</a:t>
            </a:r>
            <a:r>
              <a:rPr kumimoji="1" lang="ja-JP" altLang="en-US" sz="1000" dirty="0" smtClean="0">
                <a:solidFill>
                  <a:prstClr val="black"/>
                </a:solidFill>
                <a:latin typeface="メイリオ" pitchFamily="50" charset="-128"/>
                <a:ea typeface="メイリオ" pitchFamily="50" charset="-128"/>
                <a:cs typeface="メイリオ" pitchFamily="50" charset="-128"/>
              </a:rPr>
              <a:t>ご注意下さい。</a:t>
            </a:r>
            <a:endParaRPr kumimoji="1" lang="ja-JP" altLang="en-US" sz="1000" dirty="0"/>
          </a:p>
        </p:txBody>
      </p:sp>
      <p:sp>
        <p:nvSpPr>
          <p:cNvPr id="59" name="角丸四角形 58"/>
          <p:cNvSpPr/>
          <p:nvPr/>
        </p:nvSpPr>
        <p:spPr>
          <a:xfrm>
            <a:off x="260648" y="2160911"/>
            <a:ext cx="932613" cy="682897"/>
          </a:xfrm>
          <a:prstGeom prst="roundRect">
            <a:avLst/>
          </a:prstGeom>
          <a:noFill/>
          <a:ln>
            <a:solidFill>
              <a:srgbClr val="FF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60" name="直線矢印コネクタ 59"/>
          <p:cNvCxnSpPr/>
          <p:nvPr/>
        </p:nvCxnSpPr>
        <p:spPr>
          <a:xfrm flipH="1">
            <a:off x="1193264" y="2330178"/>
            <a:ext cx="3692378" cy="263490"/>
          </a:xfrm>
          <a:prstGeom prst="straightConnector1">
            <a:avLst/>
          </a:prstGeom>
          <a:ln w="22225">
            <a:solidFill>
              <a:srgbClr val="FF9933"/>
            </a:solidFill>
            <a:headEnd type="oval"/>
            <a:tailEnd type="arrow"/>
          </a:ln>
        </p:spPr>
        <p:style>
          <a:lnRef idx="1">
            <a:schemeClr val="accent1"/>
          </a:lnRef>
          <a:fillRef idx="0">
            <a:schemeClr val="accent1"/>
          </a:fillRef>
          <a:effectRef idx="0">
            <a:schemeClr val="accent1"/>
          </a:effectRef>
          <a:fontRef idx="minor">
            <a:schemeClr val="tx1"/>
          </a:fontRef>
        </p:style>
      </p:cxnSp>
      <p:sp>
        <p:nvSpPr>
          <p:cNvPr id="61" name="テキスト ボックス 60"/>
          <p:cNvSpPr txBox="1"/>
          <p:nvPr/>
        </p:nvSpPr>
        <p:spPr>
          <a:xfrm>
            <a:off x="213978" y="2970000"/>
            <a:ext cx="4464496" cy="407804"/>
          </a:xfrm>
          <a:prstGeom prst="rect">
            <a:avLst/>
          </a:prstGeom>
          <a:noFill/>
        </p:spPr>
        <p:txBody>
          <a:bodyPr wrap="square" rtlCol="0">
            <a:spAutoFit/>
          </a:bodyPr>
          <a:lstStyle/>
          <a:p>
            <a:pPr>
              <a:lnSpc>
                <a:spcPts val="1200"/>
              </a:lnSpc>
            </a:pPr>
            <a:r>
              <a:rPr lang="ja-JP" altLang="en-US" sz="1200" dirty="0" smtClean="0">
                <a:latin typeface="メイリオ" pitchFamily="50" charset="-128"/>
                <a:ea typeface="メイリオ" pitchFamily="50" charset="-128"/>
                <a:cs typeface="メイリオ" pitchFamily="50" charset="-128"/>
              </a:rPr>
              <a:t>ワークフローフォーム一覧画面でスキップ設定をしたいフォームの</a:t>
            </a:r>
            <a:r>
              <a:rPr lang="ja-JP" altLang="en-US" sz="1200" b="1" dirty="0" smtClean="0">
                <a:latin typeface="メイリオ" pitchFamily="50" charset="-128"/>
                <a:ea typeface="メイリオ" pitchFamily="50" charset="-128"/>
                <a:cs typeface="メイリオ" pitchFamily="50" charset="-128"/>
              </a:rPr>
              <a:t>編集</a:t>
            </a:r>
            <a:r>
              <a:rPr lang="ja-JP" altLang="en-US" sz="1200" dirty="0" smtClean="0">
                <a:latin typeface="メイリオ" pitchFamily="50" charset="-128"/>
                <a:ea typeface="メイリオ" pitchFamily="50" charset="-128"/>
                <a:cs typeface="メイリオ" pitchFamily="50" charset="-128"/>
              </a:rPr>
              <a:t>をクリックします。</a:t>
            </a:r>
            <a:endParaRPr kumimoji="1" lang="ja-JP" altLang="en-US" sz="1200" dirty="0">
              <a:latin typeface="メイリオ" pitchFamily="50" charset="-128"/>
              <a:ea typeface="メイリオ" pitchFamily="50" charset="-128"/>
              <a:cs typeface="メイリオ" pitchFamily="50" charset="-128"/>
            </a:endParaRPr>
          </a:p>
        </p:txBody>
      </p:sp>
      <p:sp>
        <p:nvSpPr>
          <p:cNvPr id="65" name="強調線吹き出し 1 64"/>
          <p:cNvSpPr/>
          <p:nvPr/>
        </p:nvSpPr>
        <p:spPr>
          <a:xfrm rot="5400000">
            <a:off x="680930" y="3029713"/>
            <a:ext cx="258086" cy="341510"/>
          </a:xfrm>
          <a:prstGeom prst="accentCallout1">
            <a:avLst>
              <a:gd name="adj1" fmla="val 74847"/>
              <a:gd name="adj2" fmla="val 86848"/>
              <a:gd name="adj3" fmla="val -760295"/>
              <a:gd name="adj4" fmla="val 355516"/>
            </a:avLst>
          </a:prstGeom>
          <a:noFill/>
          <a:ln>
            <a:solidFill>
              <a:srgbClr val="FF0000"/>
            </a:solidFill>
            <a:tailEnd type="arrow"/>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6" name="角丸四角形 65"/>
          <p:cNvSpPr/>
          <p:nvPr/>
        </p:nvSpPr>
        <p:spPr>
          <a:xfrm>
            <a:off x="3590445" y="3705760"/>
            <a:ext cx="198595" cy="362184"/>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8" name="テキスト ボックス 67"/>
          <p:cNvSpPr txBox="1"/>
          <p:nvPr/>
        </p:nvSpPr>
        <p:spPr>
          <a:xfrm>
            <a:off x="4941168" y="3250308"/>
            <a:ext cx="1879450" cy="707886"/>
          </a:xfrm>
          <a:prstGeom prst="rect">
            <a:avLst/>
          </a:prstGeom>
          <a:noFill/>
        </p:spPr>
        <p:txBody>
          <a:bodyPr wrap="square" rtlCol="0">
            <a:spAutoFit/>
          </a:bodyPr>
          <a:lstStyle/>
          <a:p>
            <a:r>
              <a:rPr lang="ja-JP" altLang="en-US" sz="1000" dirty="0" smtClean="0">
                <a:solidFill>
                  <a:prstClr val="black"/>
                </a:solidFill>
                <a:latin typeface="メイリオ" pitchFamily="50" charset="-128"/>
                <a:ea typeface="メイリオ" pitchFamily="50" charset="-128"/>
                <a:cs typeface="メイリオ" pitchFamily="50" charset="-128"/>
              </a:rPr>
              <a:t>本マニュアルでは</a:t>
            </a:r>
            <a:r>
              <a:rPr lang="ja-JP" altLang="en-US" sz="1000" b="1" dirty="0" smtClean="0">
                <a:latin typeface="メイリオ" pitchFamily="50" charset="-128"/>
                <a:ea typeface="メイリオ" pitchFamily="50" charset="-128"/>
                <a:cs typeface="メイリオ" pitchFamily="50" charset="-128"/>
              </a:rPr>
              <a:t>編集</a:t>
            </a:r>
            <a:r>
              <a:rPr lang="ja-JP" altLang="en-US" sz="1000" dirty="0" smtClean="0">
                <a:latin typeface="メイリオ" pitchFamily="50" charset="-128"/>
                <a:ea typeface="メイリオ" pitchFamily="50" charset="-128"/>
                <a:cs typeface="メイリオ" pitchFamily="50" charset="-128"/>
              </a:rPr>
              <a:t>手順</a:t>
            </a:r>
            <a:r>
              <a:rPr lang="ja-JP" altLang="en-US" sz="1000" dirty="0" smtClean="0">
                <a:solidFill>
                  <a:prstClr val="black"/>
                </a:solidFill>
                <a:latin typeface="メイリオ" pitchFamily="50" charset="-128"/>
                <a:ea typeface="メイリオ" pitchFamily="50" charset="-128"/>
                <a:cs typeface="メイリオ" pitchFamily="50" charset="-128"/>
              </a:rPr>
              <a:t>を記載しております。</a:t>
            </a:r>
            <a:r>
              <a:rPr lang="ja-JP" altLang="en-US" sz="1000" b="1" dirty="0" smtClean="0">
                <a:latin typeface="メイリオ" pitchFamily="50" charset="-128"/>
                <a:ea typeface="メイリオ" pitchFamily="50" charset="-128"/>
                <a:cs typeface="メイリオ" pitchFamily="50" charset="-128"/>
              </a:rPr>
              <a:t>新規作成</a:t>
            </a:r>
            <a:r>
              <a:rPr lang="ja-JP" altLang="en-US" sz="1000" dirty="0" smtClean="0">
                <a:solidFill>
                  <a:prstClr val="black"/>
                </a:solidFill>
                <a:latin typeface="メイリオ" pitchFamily="50" charset="-128"/>
                <a:ea typeface="メイリオ" pitchFamily="50" charset="-128"/>
                <a:cs typeface="メイリオ" pitchFamily="50" charset="-128"/>
              </a:rPr>
              <a:t>手順の詳細は</a:t>
            </a:r>
            <a:r>
              <a:rPr lang="ja-JP" altLang="en-US" sz="1000" dirty="0" smtClean="0">
                <a:solidFill>
                  <a:srgbClr val="FF9933"/>
                </a:solidFill>
                <a:latin typeface="メイリオ" pitchFamily="50" charset="-128"/>
                <a:ea typeface="メイリオ" pitchFamily="50" charset="-128"/>
                <a:cs typeface="メイリオ" pitchFamily="50" charset="-128"/>
              </a:rPr>
              <a:t>ワークフロー操作マニュアル</a:t>
            </a:r>
            <a:r>
              <a:rPr lang="ja-JP" altLang="en-US" sz="1000" dirty="0" smtClean="0">
                <a:solidFill>
                  <a:prstClr val="black"/>
                </a:solidFill>
                <a:latin typeface="メイリオ" pitchFamily="50" charset="-128"/>
                <a:ea typeface="メイリオ" pitchFamily="50" charset="-128"/>
                <a:cs typeface="メイリオ" pitchFamily="50" charset="-128"/>
              </a:rPr>
              <a:t>をご覧ください。</a:t>
            </a:r>
            <a:endParaRPr lang="en-US" altLang="ja-JP" sz="1000" dirty="0" smtClean="0">
              <a:solidFill>
                <a:prstClr val="black"/>
              </a:solidFill>
              <a:latin typeface="メイリオ" pitchFamily="50" charset="-128"/>
              <a:ea typeface="メイリオ" pitchFamily="50" charset="-128"/>
              <a:cs typeface="メイリオ" pitchFamily="50" charset="-128"/>
            </a:endParaRPr>
          </a:p>
        </p:txBody>
      </p:sp>
      <p:pic>
        <p:nvPicPr>
          <p:cNvPr id="69" name="図 6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993773" y="3059832"/>
            <a:ext cx="190476" cy="190476"/>
          </a:xfrm>
          <a:prstGeom prst="rect">
            <a:avLst/>
          </a:prstGeom>
        </p:spPr>
      </p:pic>
      <p:grpSp>
        <p:nvGrpSpPr>
          <p:cNvPr id="70" name="グループ化 69"/>
          <p:cNvGrpSpPr/>
          <p:nvPr/>
        </p:nvGrpSpPr>
        <p:grpSpPr>
          <a:xfrm>
            <a:off x="261531" y="4211960"/>
            <a:ext cx="4247589" cy="300373"/>
            <a:chOff x="322023" y="589161"/>
            <a:chExt cx="2879572" cy="300373"/>
          </a:xfrm>
        </p:grpSpPr>
        <p:sp>
          <p:nvSpPr>
            <p:cNvPr id="75" name="片側の 2 つの角を切り取った四角形 74"/>
            <p:cNvSpPr/>
            <p:nvPr/>
          </p:nvSpPr>
          <p:spPr>
            <a:xfrm>
              <a:off x="322023" y="589161"/>
              <a:ext cx="2838563" cy="252000"/>
            </a:xfrm>
            <a:prstGeom prst="snip2SameRect">
              <a:avLst/>
            </a:prstGeom>
            <a:solidFill>
              <a:schemeClr val="tx2">
                <a:lumMod val="40000"/>
                <a:lumOff val="60000"/>
              </a:schemeClr>
            </a:solidFill>
            <a:ln>
              <a:solidFill>
                <a:schemeClr val="accent5">
                  <a:lumMod val="20000"/>
                  <a:lumOff val="80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lvl="0"/>
              <a:r>
                <a:rPr lang="en-US" altLang="ja-JP" sz="1600" b="1" kern="0" dirty="0" smtClean="0">
                  <a:solidFill>
                    <a:schemeClr val="bg1"/>
                  </a:solidFill>
                  <a:latin typeface="Arial Black" pitchFamily="34" charset="0"/>
                  <a:ea typeface="HGPｺﾞｼｯｸE" pitchFamily="50" charset="-128"/>
                </a:rPr>
                <a:t>2.</a:t>
              </a:r>
              <a:r>
                <a:rPr lang="en-US" altLang="ja-JP" sz="1600" kern="0" dirty="0" smtClean="0">
                  <a:solidFill>
                    <a:schemeClr val="bg1"/>
                  </a:solidFill>
                </a:rPr>
                <a:t> </a:t>
              </a:r>
              <a:r>
                <a:rPr lang="ja-JP" altLang="en-US" sz="1400" b="1" kern="0" dirty="0" smtClean="0">
                  <a:solidFill>
                    <a:schemeClr val="bg1"/>
                  </a:solidFill>
                  <a:ea typeface="メイリオ" pitchFamily="50" charset="-128"/>
                </a:rPr>
                <a:t>項目</a:t>
              </a:r>
              <a:r>
                <a:rPr lang="ja-JP" altLang="en-US" sz="1400" kern="0" dirty="0" smtClean="0">
                  <a:solidFill>
                    <a:schemeClr val="bg1"/>
                  </a:solidFill>
                  <a:ea typeface="メイリオ" pitchFamily="50" charset="-128"/>
                </a:rPr>
                <a:t>の作成</a:t>
              </a:r>
              <a:endParaRPr lang="ja-JP" altLang="en-US" sz="1400" kern="0" dirty="0">
                <a:solidFill>
                  <a:schemeClr val="bg1"/>
                </a:solidFill>
                <a:latin typeface="メイリオ" pitchFamily="50" charset="-128"/>
                <a:ea typeface="メイリオ" pitchFamily="50" charset="-128"/>
                <a:cs typeface="メイリオ" pitchFamily="50" charset="-128"/>
              </a:endParaRPr>
            </a:p>
          </p:txBody>
        </p:sp>
        <p:cxnSp>
          <p:nvCxnSpPr>
            <p:cNvPr id="76" name="直線コネクタ 75"/>
            <p:cNvCxnSpPr/>
            <p:nvPr/>
          </p:nvCxnSpPr>
          <p:spPr>
            <a:xfrm flipV="1">
              <a:off x="322023" y="887037"/>
              <a:ext cx="2879572" cy="2497"/>
            </a:xfrm>
            <a:prstGeom prst="line">
              <a:avLst/>
            </a:prstGeom>
            <a:ln w="28575">
              <a:solidFill>
                <a:schemeClr val="tx2">
                  <a:lumMod val="40000"/>
                  <a:lumOff val="60000"/>
                  <a:alpha val="50000"/>
                </a:schemeClr>
              </a:solidFill>
            </a:ln>
            <a:effectLst/>
          </p:spPr>
          <p:style>
            <a:lnRef idx="1">
              <a:schemeClr val="accent1"/>
            </a:lnRef>
            <a:fillRef idx="0">
              <a:schemeClr val="accent1"/>
            </a:fillRef>
            <a:effectRef idx="0">
              <a:schemeClr val="accent1"/>
            </a:effectRef>
            <a:fontRef idx="minor">
              <a:schemeClr val="tx1"/>
            </a:fontRef>
          </p:style>
        </p:cxnSp>
      </p:grpSp>
      <p:cxnSp>
        <p:nvCxnSpPr>
          <p:cNvPr id="77" name="直線コネクタ 76"/>
          <p:cNvCxnSpPr/>
          <p:nvPr/>
        </p:nvCxnSpPr>
        <p:spPr>
          <a:xfrm>
            <a:off x="5174043" y="4296309"/>
            <a:ext cx="1207285" cy="0"/>
          </a:xfrm>
          <a:prstGeom prst="line">
            <a:avLst/>
          </a:prstGeom>
          <a:ln w="38100">
            <a:solidFill>
              <a:srgbClr val="4A7EBB">
                <a:alpha val="40000"/>
              </a:srgbClr>
            </a:solidFill>
            <a:prstDash val="sysDot"/>
          </a:ln>
        </p:spPr>
        <p:style>
          <a:lnRef idx="1">
            <a:schemeClr val="accent1"/>
          </a:lnRef>
          <a:fillRef idx="0">
            <a:schemeClr val="accent1"/>
          </a:fillRef>
          <a:effectRef idx="0">
            <a:schemeClr val="accent1"/>
          </a:effectRef>
          <a:fontRef idx="minor">
            <a:schemeClr val="tx1"/>
          </a:fontRef>
        </p:style>
      </p:cxnSp>
      <p:sp>
        <p:nvSpPr>
          <p:cNvPr id="83" name="テキスト ボックス 82"/>
          <p:cNvSpPr txBox="1"/>
          <p:nvPr/>
        </p:nvSpPr>
        <p:spPr>
          <a:xfrm>
            <a:off x="260648" y="4585243"/>
            <a:ext cx="4464496" cy="253916"/>
          </a:xfrm>
          <a:prstGeom prst="rect">
            <a:avLst/>
          </a:prstGeom>
          <a:noFill/>
        </p:spPr>
        <p:txBody>
          <a:bodyPr wrap="square" rtlCol="0">
            <a:spAutoFit/>
          </a:bodyPr>
          <a:lstStyle/>
          <a:p>
            <a:pPr>
              <a:lnSpc>
                <a:spcPts val="1200"/>
              </a:lnSpc>
            </a:pPr>
            <a:r>
              <a:rPr kumimoji="1" lang="ja-JP" altLang="en-US" sz="1200" dirty="0" smtClean="0">
                <a:latin typeface="メイリオ" pitchFamily="50" charset="-128"/>
                <a:ea typeface="メイリオ" pitchFamily="50" charset="-128"/>
                <a:cs typeface="メイリオ" pitchFamily="50" charset="-128"/>
              </a:rPr>
              <a:t>ワークフロー項目の</a:t>
            </a:r>
            <a:r>
              <a:rPr kumimoji="1" lang="ja-JP" altLang="en-US" sz="1200" b="1" dirty="0" smtClean="0">
                <a:latin typeface="メイリオ" pitchFamily="50" charset="-128"/>
                <a:ea typeface="メイリオ" pitchFamily="50" charset="-128"/>
                <a:cs typeface="メイリオ" pitchFamily="50" charset="-128"/>
              </a:rPr>
              <a:t>項目を追加する</a:t>
            </a:r>
            <a:r>
              <a:rPr kumimoji="1" lang="ja-JP" altLang="en-US" sz="1200" dirty="0" err="1" smtClean="0">
                <a:latin typeface="メイリオ" pitchFamily="50" charset="-128"/>
                <a:ea typeface="メイリオ" pitchFamily="50" charset="-128"/>
                <a:cs typeface="メイリオ" pitchFamily="50" charset="-128"/>
              </a:rPr>
              <a:t>を</a:t>
            </a:r>
            <a:r>
              <a:rPr kumimoji="1" lang="ja-JP" altLang="en-US" sz="1200" dirty="0" smtClean="0">
                <a:latin typeface="メイリオ" pitchFamily="50" charset="-128"/>
                <a:ea typeface="メイリオ" pitchFamily="50" charset="-128"/>
                <a:cs typeface="メイリオ" pitchFamily="50" charset="-128"/>
              </a:rPr>
              <a:t>クリックします。</a:t>
            </a:r>
            <a:endParaRPr kumimoji="1" lang="ja-JP" altLang="en-US" sz="1200" dirty="0">
              <a:latin typeface="メイリオ" pitchFamily="50" charset="-128"/>
              <a:ea typeface="メイリオ" pitchFamily="50" charset="-128"/>
              <a:cs typeface="メイリオ" pitchFamily="50" charset="-128"/>
            </a:endParaRPr>
          </a:p>
        </p:txBody>
      </p:sp>
      <p:pic>
        <p:nvPicPr>
          <p:cNvPr id="84" name="Picture 2" descr="C:\Users\sgwpc\Desktop\yoshiiさん\iQubeその他\web用のマニュアルを作る作業\made\wf1-5.png"/>
          <p:cNvPicPr>
            <a:picLocks noGrp="1" noChangeAspect="1" noChangeArrowheads="1"/>
          </p:cNvPicPr>
          <p:nvPr>
            <p:ph sz="quarter" idx="4294967295"/>
          </p:nvPr>
        </p:nvPicPr>
        <p:blipFill>
          <a:blip r:embed="rId7" cstate="print">
            <a:extLst>
              <a:ext uri="{28A0092B-C50C-407E-A947-70E740481C1C}">
                <a14:useLocalDpi xmlns:a14="http://schemas.microsoft.com/office/drawing/2010/main" val="0"/>
              </a:ext>
            </a:extLst>
          </a:blip>
          <a:srcRect/>
          <a:stretch>
            <a:fillRect/>
          </a:stretch>
        </p:blipFill>
        <p:spPr bwMode="auto">
          <a:xfrm>
            <a:off x="325715" y="4802225"/>
            <a:ext cx="2847140" cy="646212"/>
          </a:xfrm>
          <a:prstGeom prst="rect">
            <a:avLst/>
          </a:prstGeom>
          <a:noFill/>
          <a:extLst>
            <a:ext uri="{909E8E84-426E-40DD-AFC4-6F175D3DCCD1}">
              <a14:hiddenFill xmlns:a14="http://schemas.microsoft.com/office/drawing/2010/main">
                <a:solidFill>
                  <a:srgbClr val="FFFFFF"/>
                </a:solidFill>
              </a14:hiddenFill>
            </a:ext>
          </a:extLst>
        </p:spPr>
      </p:pic>
      <p:sp>
        <p:nvSpPr>
          <p:cNvPr id="85" name="角丸四角形 84"/>
          <p:cNvSpPr/>
          <p:nvPr/>
        </p:nvSpPr>
        <p:spPr>
          <a:xfrm>
            <a:off x="1484784" y="5053323"/>
            <a:ext cx="504039" cy="196277"/>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91" name="直線コネクタ 90"/>
          <p:cNvCxnSpPr/>
          <p:nvPr/>
        </p:nvCxnSpPr>
        <p:spPr>
          <a:xfrm flipV="1">
            <a:off x="1716495" y="4757998"/>
            <a:ext cx="1055280" cy="5064"/>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2" name="直線矢印コネクタ 91"/>
          <p:cNvCxnSpPr/>
          <p:nvPr/>
        </p:nvCxnSpPr>
        <p:spPr>
          <a:xfrm flipH="1">
            <a:off x="1753673" y="4757998"/>
            <a:ext cx="502318" cy="295325"/>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93" name="テキスト ボックス 92"/>
          <p:cNvSpPr txBox="1"/>
          <p:nvPr/>
        </p:nvSpPr>
        <p:spPr>
          <a:xfrm>
            <a:off x="260647" y="5520445"/>
            <a:ext cx="4923601" cy="246221"/>
          </a:xfrm>
          <a:prstGeom prst="rect">
            <a:avLst/>
          </a:prstGeom>
          <a:noFill/>
        </p:spPr>
        <p:txBody>
          <a:bodyPr wrap="square" rtlCol="0">
            <a:spAutoFit/>
          </a:bodyPr>
          <a:lstStyle/>
          <a:p>
            <a:pPr>
              <a:lnSpc>
                <a:spcPts val="1200"/>
              </a:lnSpc>
            </a:pPr>
            <a:r>
              <a:rPr kumimoji="1" lang="ja-JP" altLang="en-US" sz="1200" dirty="0" smtClean="0">
                <a:latin typeface="メイリオ" pitchFamily="50" charset="-128"/>
                <a:ea typeface="メイリオ" pitchFamily="50" charset="-128"/>
                <a:cs typeface="メイリオ" pitchFamily="50" charset="-128"/>
              </a:rPr>
              <a:t>新規作成画面にて</a:t>
            </a:r>
            <a:r>
              <a:rPr kumimoji="1" lang="ja-JP" altLang="en-US" sz="1200" b="1" dirty="0" smtClean="0">
                <a:latin typeface="メイリオ" pitchFamily="50" charset="-128"/>
                <a:ea typeface="メイリオ" pitchFamily="50" charset="-128"/>
                <a:cs typeface="メイリオ" pitchFamily="50" charset="-128"/>
              </a:rPr>
              <a:t>項目タイプ</a:t>
            </a:r>
            <a:r>
              <a:rPr kumimoji="1" lang="ja-JP" altLang="en-US" sz="1200" dirty="0" smtClean="0">
                <a:latin typeface="メイリオ" pitchFamily="50" charset="-128"/>
                <a:ea typeface="メイリオ" pitchFamily="50" charset="-128"/>
                <a:cs typeface="メイリオ" pitchFamily="50" charset="-128"/>
              </a:rPr>
              <a:t>で</a:t>
            </a:r>
            <a:r>
              <a:rPr kumimoji="1" lang="ja-JP" altLang="en-US" sz="1200" b="1" dirty="0" smtClean="0">
                <a:latin typeface="メイリオ" pitchFamily="50" charset="-128"/>
                <a:ea typeface="メイリオ" pitchFamily="50" charset="-128"/>
                <a:cs typeface="メイリオ" pitchFamily="50" charset="-128"/>
              </a:rPr>
              <a:t>数値</a:t>
            </a:r>
            <a:r>
              <a:rPr kumimoji="1" lang="ja-JP" altLang="en-US" sz="1200" dirty="0" smtClean="0">
                <a:latin typeface="メイリオ" pitchFamily="50" charset="-128"/>
                <a:ea typeface="メイリオ" pitchFamily="50" charset="-128"/>
                <a:cs typeface="メイリオ" pitchFamily="50" charset="-128"/>
              </a:rPr>
              <a:t>を選択します。</a:t>
            </a:r>
            <a:endParaRPr kumimoji="1" lang="en-US" altLang="ja-JP" sz="1200" dirty="0" smtClean="0">
              <a:latin typeface="メイリオ" pitchFamily="50" charset="-128"/>
              <a:ea typeface="メイリオ" pitchFamily="50" charset="-128"/>
              <a:cs typeface="メイリオ" pitchFamily="50" charset="-128"/>
            </a:endParaRPr>
          </a:p>
        </p:txBody>
      </p:sp>
      <p:pic>
        <p:nvPicPr>
          <p:cNvPr id="3074" name="Picture 2" descr="C:\Users\sgwpc\Desktop\yoshiiさん\iQube試験\koyama\バグチェック\2.18.0\WF3.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60040" y="5704468"/>
            <a:ext cx="3573016" cy="470743"/>
          </a:xfrm>
          <a:prstGeom prst="rect">
            <a:avLst/>
          </a:prstGeom>
          <a:noFill/>
          <a:extLst>
            <a:ext uri="{909E8E84-426E-40DD-AFC4-6F175D3DCCD1}">
              <a14:hiddenFill xmlns:a14="http://schemas.microsoft.com/office/drawing/2010/main">
                <a:solidFill>
                  <a:srgbClr val="FFFFFF"/>
                </a:solidFill>
              </a14:hiddenFill>
            </a:ext>
          </a:extLst>
        </p:spPr>
      </p:pic>
      <p:sp>
        <p:nvSpPr>
          <p:cNvPr id="95" name="角丸四角形 94"/>
          <p:cNvSpPr/>
          <p:nvPr/>
        </p:nvSpPr>
        <p:spPr>
          <a:xfrm>
            <a:off x="855084" y="5939839"/>
            <a:ext cx="861411" cy="184436"/>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96" name="直線コネクタ 95"/>
          <p:cNvCxnSpPr/>
          <p:nvPr/>
        </p:nvCxnSpPr>
        <p:spPr>
          <a:xfrm>
            <a:off x="2466993" y="5699948"/>
            <a:ext cx="348312" cy="4476"/>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7" name="直線矢印コネクタ 96"/>
          <p:cNvCxnSpPr>
            <a:endCxn id="95" idx="3"/>
          </p:cNvCxnSpPr>
          <p:nvPr/>
        </p:nvCxnSpPr>
        <p:spPr>
          <a:xfrm rot="10800000" flipV="1">
            <a:off x="1716495" y="5719871"/>
            <a:ext cx="924654" cy="312186"/>
          </a:xfrm>
          <a:prstGeom prst="bentConnector3">
            <a:avLst>
              <a:gd name="adj1" fmla="val 554"/>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46" name="角丸四角形 45"/>
          <p:cNvSpPr/>
          <p:nvPr/>
        </p:nvSpPr>
        <p:spPr>
          <a:xfrm>
            <a:off x="332656" y="2261617"/>
            <a:ext cx="363531" cy="13712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強調線吹き出し 1 46"/>
          <p:cNvSpPr/>
          <p:nvPr/>
        </p:nvSpPr>
        <p:spPr>
          <a:xfrm rot="5400000">
            <a:off x="1921676" y="1699189"/>
            <a:ext cx="258086" cy="683020"/>
          </a:xfrm>
          <a:prstGeom prst="accentCallout1">
            <a:avLst>
              <a:gd name="adj1" fmla="val 74847"/>
              <a:gd name="adj2" fmla="val 86848"/>
              <a:gd name="adj3" fmla="val 249353"/>
              <a:gd name="adj4" fmla="val 174675"/>
            </a:avLst>
          </a:prstGeom>
          <a:noFill/>
          <a:ln>
            <a:solidFill>
              <a:srgbClr val="FF0000"/>
            </a:solidFill>
            <a:tailEnd type="arrow"/>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7" name="テキスト ボックス 66"/>
          <p:cNvSpPr txBox="1"/>
          <p:nvPr/>
        </p:nvSpPr>
        <p:spPr>
          <a:xfrm>
            <a:off x="260647" y="6259266"/>
            <a:ext cx="4828364" cy="246221"/>
          </a:xfrm>
          <a:prstGeom prst="rect">
            <a:avLst/>
          </a:prstGeom>
          <a:noFill/>
        </p:spPr>
        <p:txBody>
          <a:bodyPr wrap="square" rtlCol="0">
            <a:spAutoFit/>
          </a:bodyPr>
          <a:lstStyle/>
          <a:p>
            <a:pPr>
              <a:lnSpc>
                <a:spcPts val="1200"/>
              </a:lnSpc>
            </a:pPr>
            <a:r>
              <a:rPr kumimoji="1" lang="ja-JP" altLang="en-US" sz="1200" dirty="0" smtClean="0">
                <a:latin typeface="メイリオ" pitchFamily="50" charset="-128"/>
                <a:ea typeface="メイリオ" pitchFamily="50" charset="-128"/>
                <a:cs typeface="メイリオ" pitchFamily="50" charset="-128"/>
              </a:rPr>
              <a:t>入力項目が表示されますので設定して</a:t>
            </a:r>
            <a:r>
              <a:rPr kumimoji="1" lang="ja-JP" altLang="en-US" sz="1200" b="1" dirty="0" smtClean="0">
                <a:latin typeface="メイリオ" pitchFamily="50" charset="-128"/>
                <a:ea typeface="メイリオ" pitchFamily="50" charset="-128"/>
                <a:cs typeface="メイリオ" pitchFamily="50" charset="-128"/>
              </a:rPr>
              <a:t>保存する</a:t>
            </a:r>
            <a:r>
              <a:rPr kumimoji="1" lang="ja-JP" altLang="en-US" sz="1200" dirty="0" err="1" smtClean="0">
                <a:latin typeface="メイリオ" pitchFamily="50" charset="-128"/>
                <a:ea typeface="メイリオ" pitchFamily="50" charset="-128"/>
                <a:cs typeface="メイリオ" pitchFamily="50" charset="-128"/>
              </a:rPr>
              <a:t>を</a:t>
            </a:r>
            <a:r>
              <a:rPr kumimoji="1" lang="ja-JP" altLang="en-US" sz="1200" dirty="0" smtClean="0">
                <a:latin typeface="メイリオ" pitchFamily="50" charset="-128"/>
                <a:ea typeface="メイリオ" pitchFamily="50" charset="-128"/>
                <a:cs typeface="メイリオ" pitchFamily="50" charset="-128"/>
              </a:rPr>
              <a:t>クリックします。</a:t>
            </a:r>
            <a:endParaRPr kumimoji="1" lang="ja-JP" altLang="en-US" sz="1200" dirty="0">
              <a:latin typeface="メイリオ" pitchFamily="50" charset="-128"/>
              <a:ea typeface="メイリオ" pitchFamily="50" charset="-128"/>
              <a:cs typeface="メイリオ" pitchFamily="50" charset="-128"/>
            </a:endParaRPr>
          </a:p>
        </p:txBody>
      </p:sp>
      <p:sp>
        <p:nvSpPr>
          <p:cNvPr id="71" name="テキスト ボックス 70"/>
          <p:cNvSpPr txBox="1"/>
          <p:nvPr/>
        </p:nvSpPr>
        <p:spPr>
          <a:xfrm>
            <a:off x="4941168" y="4760295"/>
            <a:ext cx="1879450" cy="707886"/>
          </a:xfrm>
          <a:prstGeom prst="rect">
            <a:avLst/>
          </a:prstGeom>
          <a:noFill/>
        </p:spPr>
        <p:txBody>
          <a:bodyPr wrap="square" rtlCol="0">
            <a:spAutoFit/>
          </a:bodyPr>
          <a:lstStyle/>
          <a:p>
            <a:r>
              <a:rPr lang="ja-JP" altLang="en-US" sz="1000" dirty="0" smtClean="0">
                <a:solidFill>
                  <a:prstClr val="black"/>
                </a:solidFill>
                <a:latin typeface="メイリオ" pitchFamily="50" charset="-128"/>
                <a:ea typeface="メイリオ" pitchFamily="50" charset="-128"/>
                <a:cs typeface="メイリオ" pitchFamily="50" charset="-128"/>
              </a:rPr>
              <a:t>既存の数値、自動計算項目に対して経路のスキップ設定を行いたい場合は本手順の実施は不要です。</a:t>
            </a:r>
            <a:endParaRPr lang="en-US" altLang="ja-JP" sz="1000" dirty="0" smtClean="0">
              <a:solidFill>
                <a:prstClr val="black"/>
              </a:solidFill>
              <a:latin typeface="メイリオ" pitchFamily="50" charset="-128"/>
              <a:ea typeface="メイリオ" pitchFamily="50" charset="-128"/>
              <a:cs typeface="メイリオ" pitchFamily="50" charset="-128"/>
            </a:endParaRPr>
          </a:p>
        </p:txBody>
      </p:sp>
      <p:pic>
        <p:nvPicPr>
          <p:cNvPr id="72" name="図 7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993773" y="4569819"/>
            <a:ext cx="190476" cy="190476"/>
          </a:xfrm>
          <a:prstGeom prst="rect">
            <a:avLst/>
          </a:prstGeom>
        </p:spPr>
      </p:pic>
      <p:pic>
        <p:nvPicPr>
          <p:cNvPr id="4101" name="Picture 5" descr="C:\Users\sgwpc\Desktop\yoshiiさん\iQube試験\koyama\バグチェック\2.18.0\WF4.pn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347350" y="6478400"/>
            <a:ext cx="2937633" cy="2500694"/>
          </a:xfrm>
          <a:prstGeom prst="rect">
            <a:avLst/>
          </a:prstGeom>
          <a:noFill/>
          <a:extLst>
            <a:ext uri="{909E8E84-426E-40DD-AFC4-6F175D3DCCD1}">
              <a14:hiddenFill xmlns:a14="http://schemas.microsoft.com/office/drawing/2010/main">
                <a:solidFill>
                  <a:srgbClr val="FFFFFF"/>
                </a:solidFill>
              </a14:hiddenFill>
            </a:ext>
          </a:extLst>
        </p:spPr>
      </p:pic>
      <p:cxnSp>
        <p:nvCxnSpPr>
          <p:cNvPr id="73" name="直線矢印コネクタ 72"/>
          <p:cNvCxnSpPr/>
          <p:nvPr/>
        </p:nvCxnSpPr>
        <p:spPr>
          <a:xfrm flipH="1" flipV="1">
            <a:off x="1488275" y="1665549"/>
            <a:ext cx="3452893" cy="314163"/>
          </a:xfrm>
          <a:prstGeom prst="straightConnector1">
            <a:avLst/>
          </a:prstGeom>
          <a:ln w="22225">
            <a:solidFill>
              <a:srgbClr val="FF9933"/>
            </a:solidFill>
            <a:headEnd type="oval"/>
            <a:tailEnd type="arrow"/>
          </a:ln>
        </p:spPr>
        <p:style>
          <a:lnRef idx="1">
            <a:schemeClr val="accent1"/>
          </a:lnRef>
          <a:fillRef idx="0">
            <a:schemeClr val="accent1"/>
          </a:fillRef>
          <a:effectRef idx="0">
            <a:schemeClr val="accent1"/>
          </a:effectRef>
          <a:fontRef idx="minor">
            <a:schemeClr val="tx1"/>
          </a:fontRef>
        </p:style>
      </p:cxnSp>
      <p:sp>
        <p:nvSpPr>
          <p:cNvPr id="74" name="角丸四角形 73"/>
          <p:cNvSpPr/>
          <p:nvPr/>
        </p:nvSpPr>
        <p:spPr>
          <a:xfrm>
            <a:off x="1450213" y="8782817"/>
            <a:ext cx="394611" cy="196277"/>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78" name="直線コネクタ 77"/>
          <p:cNvCxnSpPr/>
          <p:nvPr/>
        </p:nvCxnSpPr>
        <p:spPr>
          <a:xfrm>
            <a:off x="2875934" y="6458477"/>
            <a:ext cx="714511"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9" name="直線矢印コネクタ 96"/>
          <p:cNvCxnSpPr>
            <a:endCxn id="74" idx="3"/>
          </p:cNvCxnSpPr>
          <p:nvPr/>
        </p:nvCxnSpPr>
        <p:spPr>
          <a:xfrm rot="5400000">
            <a:off x="1316613" y="6986687"/>
            <a:ext cx="2422480" cy="1366058"/>
          </a:xfrm>
          <a:prstGeom prst="bentConnector2">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80" name="SmartArt プレースホルダー 14"/>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984601" y="7740352"/>
            <a:ext cx="695238" cy="216667"/>
          </a:xfrm>
          <a:prstGeom prst="rect">
            <a:avLst/>
          </a:prstGeom>
        </p:spPr>
      </p:pic>
      <p:sp>
        <p:nvSpPr>
          <p:cNvPr id="81" name="テキスト ボックス 80"/>
          <p:cNvSpPr txBox="1"/>
          <p:nvPr/>
        </p:nvSpPr>
        <p:spPr>
          <a:xfrm>
            <a:off x="4941168" y="7927801"/>
            <a:ext cx="1800200" cy="707886"/>
          </a:xfrm>
          <a:prstGeom prst="rect">
            <a:avLst/>
          </a:prstGeom>
          <a:noFill/>
        </p:spPr>
        <p:txBody>
          <a:bodyPr wrap="square" rtlCol="0">
            <a:spAutoFit/>
          </a:bodyPr>
          <a:lstStyle/>
          <a:p>
            <a:r>
              <a:rPr kumimoji="1" lang="ja-JP" altLang="en-US" sz="1000" dirty="0" smtClean="0">
                <a:latin typeface="メイリオ" pitchFamily="50" charset="-128"/>
                <a:ea typeface="メイリオ" pitchFamily="50" charset="-128"/>
                <a:cs typeface="メイリオ" pitchFamily="50" charset="-128"/>
              </a:rPr>
              <a:t>ワークフロー項目の新規作成では</a:t>
            </a:r>
            <a:r>
              <a:rPr kumimoji="1" lang="ja-JP" altLang="en-US" sz="1000" dirty="0" smtClean="0">
                <a:solidFill>
                  <a:srgbClr val="FF9933"/>
                </a:solidFill>
                <a:latin typeface="メイリオ" pitchFamily="50" charset="-128"/>
                <a:ea typeface="メイリオ" pitchFamily="50" charset="-128"/>
                <a:cs typeface="メイリオ" pitchFamily="50" charset="-128"/>
              </a:rPr>
              <a:t>項目の作成のみ</a:t>
            </a:r>
            <a:r>
              <a:rPr kumimoji="1" lang="ja-JP" altLang="en-US" sz="1000" dirty="0" smtClean="0">
                <a:latin typeface="メイリオ" pitchFamily="50" charset="-128"/>
                <a:ea typeface="メイリオ" pitchFamily="50" charset="-128"/>
                <a:cs typeface="メイリオ" pitchFamily="50" charset="-128"/>
              </a:rPr>
              <a:t>行います。（経路のスキップ設定は</a:t>
            </a:r>
            <a:r>
              <a:rPr kumimoji="1" lang="ja-JP" altLang="en-US" sz="1000" b="1" dirty="0" smtClean="0">
                <a:solidFill>
                  <a:srgbClr val="FF9933"/>
                </a:solidFill>
                <a:latin typeface="メイリオ" pitchFamily="50" charset="-128"/>
                <a:ea typeface="メイリオ" pitchFamily="50" charset="-128"/>
                <a:cs typeface="メイリオ" pitchFamily="50" charset="-128"/>
              </a:rPr>
              <a:t>編集画面</a:t>
            </a:r>
            <a:r>
              <a:rPr kumimoji="1" lang="ja-JP" altLang="en-US" sz="1000" dirty="0" smtClean="0">
                <a:latin typeface="メイリオ" pitchFamily="50" charset="-128"/>
                <a:ea typeface="メイリオ" pitchFamily="50" charset="-128"/>
                <a:cs typeface="メイリオ" pitchFamily="50" charset="-128"/>
              </a:rPr>
              <a:t>で行います）</a:t>
            </a:r>
            <a:endParaRPr kumimoji="1" lang="en-US" altLang="ja-JP" sz="1000" dirty="0" smtClean="0">
              <a:latin typeface="メイリオ" pitchFamily="50" charset="-128"/>
              <a:ea typeface="メイリオ" pitchFamily="50" charset="-128"/>
              <a:cs typeface="メイリオ" pitchFamily="50" charset="-128"/>
            </a:endParaRPr>
          </a:p>
        </p:txBody>
      </p:sp>
      <p:sp>
        <p:nvSpPr>
          <p:cNvPr id="82" name="角丸四角形 81"/>
          <p:cNvSpPr/>
          <p:nvPr/>
        </p:nvSpPr>
        <p:spPr>
          <a:xfrm>
            <a:off x="373896" y="8353427"/>
            <a:ext cx="2665557" cy="409574"/>
          </a:xfrm>
          <a:prstGeom prst="roundRect">
            <a:avLst/>
          </a:prstGeom>
          <a:noFill/>
          <a:ln>
            <a:solidFill>
              <a:srgbClr val="FF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86" name="直線矢印コネクタ 85"/>
          <p:cNvCxnSpPr>
            <a:endCxn id="82" idx="3"/>
          </p:cNvCxnSpPr>
          <p:nvPr/>
        </p:nvCxnSpPr>
        <p:spPr>
          <a:xfrm flipH="1">
            <a:off x="3039453" y="8172400"/>
            <a:ext cx="1901716" cy="385814"/>
          </a:xfrm>
          <a:prstGeom prst="straightConnector1">
            <a:avLst/>
          </a:prstGeom>
          <a:ln w="22225">
            <a:solidFill>
              <a:srgbClr val="FF9933"/>
            </a:solidFill>
            <a:headEnd type="oval"/>
            <a:tailEnd type="arrow"/>
          </a:ln>
        </p:spPr>
        <p:style>
          <a:lnRef idx="1">
            <a:schemeClr val="accent1"/>
          </a:lnRef>
          <a:fillRef idx="0">
            <a:schemeClr val="accent1"/>
          </a:fillRef>
          <a:effectRef idx="0">
            <a:schemeClr val="accent1"/>
          </a:effectRef>
          <a:fontRef idx="minor">
            <a:schemeClr val="tx1"/>
          </a:fontRef>
        </p:style>
      </p:cxnSp>
      <p:sp>
        <p:nvSpPr>
          <p:cNvPr id="87" name="角丸四角形 86"/>
          <p:cNvSpPr/>
          <p:nvPr/>
        </p:nvSpPr>
        <p:spPr>
          <a:xfrm>
            <a:off x="343908" y="6948264"/>
            <a:ext cx="2665557" cy="360040"/>
          </a:xfrm>
          <a:prstGeom prst="roundRect">
            <a:avLst/>
          </a:prstGeom>
          <a:noFill/>
          <a:ln>
            <a:solidFill>
              <a:srgbClr val="FF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88" name="SmartArt プレースホルダー 14"/>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984601" y="6504721"/>
            <a:ext cx="695238" cy="216667"/>
          </a:xfrm>
          <a:prstGeom prst="rect">
            <a:avLst/>
          </a:prstGeom>
        </p:spPr>
      </p:pic>
      <p:sp>
        <p:nvSpPr>
          <p:cNvPr id="89" name="テキスト ボックス 88"/>
          <p:cNvSpPr txBox="1"/>
          <p:nvPr/>
        </p:nvSpPr>
        <p:spPr>
          <a:xfrm>
            <a:off x="4941168" y="6692170"/>
            <a:ext cx="1800200" cy="707886"/>
          </a:xfrm>
          <a:prstGeom prst="rect">
            <a:avLst/>
          </a:prstGeom>
          <a:noFill/>
        </p:spPr>
        <p:txBody>
          <a:bodyPr wrap="square" rtlCol="0">
            <a:spAutoFit/>
          </a:bodyPr>
          <a:lstStyle/>
          <a:p>
            <a:r>
              <a:rPr lang="ja-JP" altLang="en-US" sz="1000" dirty="0">
                <a:latin typeface="メイリオ" pitchFamily="50" charset="-128"/>
                <a:ea typeface="メイリオ" pitchFamily="50" charset="-128"/>
                <a:cs typeface="メイリオ" pitchFamily="50" charset="-128"/>
              </a:rPr>
              <a:t>以下が</a:t>
            </a:r>
            <a:r>
              <a:rPr kumimoji="1" lang="ja-JP" altLang="en-US" sz="1000" dirty="0" smtClean="0">
                <a:latin typeface="メイリオ" pitchFamily="50" charset="-128"/>
                <a:ea typeface="メイリオ" pitchFamily="50" charset="-128"/>
                <a:cs typeface="メイリオ" pitchFamily="50" charset="-128"/>
              </a:rPr>
              <a:t>経路のスキップ設定に関係する項目です。</a:t>
            </a:r>
            <a:endParaRPr kumimoji="1" lang="en-US" altLang="ja-JP" sz="1000" dirty="0" smtClean="0">
              <a:latin typeface="メイリオ" pitchFamily="50" charset="-128"/>
              <a:ea typeface="メイリオ" pitchFamily="50" charset="-128"/>
              <a:cs typeface="メイリオ" pitchFamily="50" charset="-128"/>
            </a:endParaRPr>
          </a:p>
          <a:p>
            <a:r>
              <a:rPr kumimoji="1" lang="ja-JP" altLang="en-US" sz="1000" dirty="0" smtClean="0">
                <a:solidFill>
                  <a:srgbClr val="FF9933"/>
                </a:solidFill>
                <a:latin typeface="メイリオ" pitchFamily="50" charset="-128"/>
                <a:ea typeface="メイリオ" pitchFamily="50" charset="-128"/>
                <a:cs typeface="メイリオ" pitchFamily="50" charset="-128"/>
              </a:rPr>
              <a:t>●最大値</a:t>
            </a:r>
            <a:endParaRPr kumimoji="1" lang="en-US" altLang="ja-JP" sz="1000" dirty="0" smtClean="0">
              <a:solidFill>
                <a:srgbClr val="FF9933"/>
              </a:solidFill>
              <a:latin typeface="メイリオ" pitchFamily="50" charset="-128"/>
              <a:ea typeface="メイリオ" pitchFamily="50" charset="-128"/>
              <a:cs typeface="メイリオ" pitchFamily="50" charset="-128"/>
            </a:endParaRPr>
          </a:p>
          <a:p>
            <a:r>
              <a:rPr lang="ja-JP" altLang="en-US" sz="1000" dirty="0" smtClean="0">
                <a:solidFill>
                  <a:srgbClr val="FF9933"/>
                </a:solidFill>
                <a:latin typeface="メイリオ" pitchFamily="50" charset="-128"/>
                <a:ea typeface="メイリオ" pitchFamily="50" charset="-128"/>
                <a:cs typeface="メイリオ" pitchFamily="50" charset="-128"/>
              </a:rPr>
              <a:t>●最小値</a:t>
            </a:r>
            <a:endParaRPr kumimoji="1" lang="en-US" altLang="ja-JP" sz="1000" dirty="0" smtClean="0">
              <a:solidFill>
                <a:srgbClr val="FF9933"/>
              </a:solidFill>
              <a:latin typeface="メイリオ" pitchFamily="50" charset="-128"/>
              <a:ea typeface="メイリオ" pitchFamily="50" charset="-128"/>
              <a:cs typeface="メイリオ" pitchFamily="50" charset="-128"/>
            </a:endParaRPr>
          </a:p>
        </p:txBody>
      </p:sp>
      <p:cxnSp>
        <p:nvCxnSpPr>
          <p:cNvPr id="90" name="直線矢印コネクタ 89"/>
          <p:cNvCxnSpPr>
            <a:stCxn id="89" idx="1"/>
            <a:endCxn id="87" idx="3"/>
          </p:cNvCxnSpPr>
          <p:nvPr/>
        </p:nvCxnSpPr>
        <p:spPr>
          <a:xfrm flipH="1">
            <a:off x="3009465" y="7046113"/>
            <a:ext cx="1931703" cy="82171"/>
          </a:xfrm>
          <a:prstGeom prst="straightConnector1">
            <a:avLst/>
          </a:prstGeom>
          <a:ln w="22225">
            <a:solidFill>
              <a:srgbClr val="FF9933"/>
            </a:solidFill>
            <a:headEnd type="oval"/>
            <a:tailEnd type="arrow"/>
          </a:ln>
        </p:spPr>
        <p:style>
          <a:lnRef idx="1">
            <a:schemeClr val="accent1"/>
          </a:lnRef>
          <a:fillRef idx="0">
            <a:schemeClr val="accent1"/>
          </a:fillRef>
          <a:effectRef idx="0">
            <a:schemeClr val="accent1"/>
          </a:effectRef>
          <a:fontRef idx="minor">
            <a:schemeClr val="tx1"/>
          </a:fontRef>
        </p:style>
      </p:cxnSp>
      <p:sp>
        <p:nvSpPr>
          <p:cNvPr id="99" name="角丸四角形 98"/>
          <p:cNvSpPr/>
          <p:nvPr/>
        </p:nvSpPr>
        <p:spPr>
          <a:xfrm>
            <a:off x="2050720" y="3377804"/>
            <a:ext cx="416274" cy="224408"/>
          </a:xfrm>
          <a:prstGeom prst="roundRect">
            <a:avLst/>
          </a:prstGeom>
          <a:noFill/>
          <a:ln>
            <a:solidFill>
              <a:srgbClr val="FF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00" name="直線矢印コネクタ 99"/>
          <p:cNvCxnSpPr>
            <a:stCxn id="68" idx="1"/>
          </p:cNvCxnSpPr>
          <p:nvPr/>
        </p:nvCxnSpPr>
        <p:spPr>
          <a:xfrm flipH="1" flipV="1">
            <a:off x="2492896" y="3490009"/>
            <a:ext cx="2448272" cy="114242"/>
          </a:xfrm>
          <a:prstGeom prst="straightConnector1">
            <a:avLst/>
          </a:prstGeom>
          <a:ln w="22225">
            <a:solidFill>
              <a:srgbClr val="FF9933"/>
            </a:solidFill>
            <a:headEnd type="ova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1633134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8658" y="5659032"/>
            <a:ext cx="3551588" cy="826115"/>
          </a:xfrm>
          <a:prstGeom prst="rect">
            <a:avLst/>
          </a:prstGeom>
        </p:spPr>
      </p:pic>
      <p:pic>
        <p:nvPicPr>
          <p:cNvPr id="3" name="図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1454" y="4118498"/>
            <a:ext cx="4298390" cy="967398"/>
          </a:xfrm>
          <a:prstGeom prst="rect">
            <a:avLst/>
          </a:prstGeom>
        </p:spPr>
      </p:pic>
      <p:pic>
        <p:nvPicPr>
          <p:cNvPr id="2" name="図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69067" y="2836739"/>
            <a:ext cx="4157850" cy="751304"/>
          </a:xfrm>
          <a:prstGeom prst="rect">
            <a:avLst/>
          </a:prstGeom>
        </p:spPr>
      </p:pic>
      <p:pic>
        <p:nvPicPr>
          <p:cNvPr id="3095" name="Picture 23" descr="C:\Users\sgwpc\Desktop\yoshiiさん\iQube試験\koyama\バグチェック\2.18.0\WF6-1_4.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14470" y="7014562"/>
            <a:ext cx="3071363" cy="1447986"/>
          </a:xfrm>
          <a:prstGeom prst="rect">
            <a:avLst/>
          </a:prstGeom>
          <a:noFill/>
          <a:extLst>
            <a:ext uri="{909E8E84-426E-40DD-AFC4-6F175D3DCCD1}">
              <a14:hiddenFill xmlns:a14="http://schemas.microsoft.com/office/drawing/2010/main">
                <a:solidFill>
                  <a:srgbClr val="FFFFFF"/>
                </a:solidFill>
              </a14:hiddenFill>
            </a:ext>
          </a:extLst>
        </p:spPr>
      </p:pic>
      <p:pic>
        <p:nvPicPr>
          <p:cNvPr id="3094" name="Picture 22" descr="C:\Users\sgwpc\Desktop\yoshiiさん\iQube試験\koyama\バグチェック\2.18.0\WF6-1_3.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29278" y="1125424"/>
            <a:ext cx="2575743" cy="1214328"/>
          </a:xfrm>
          <a:prstGeom prst="rect">
            <a:avLst/>
          </a:prstGeom>
          <a:noFill/>
          <a:extLst>
            <a:ext uri="{909E8E84-426E-40DD-AFC4-6F175D3DCCD1}">
              <a14:hiddenFill xmlns:a14="http://schemas.microsoft.com/office/drawing/2010/main">
                <a:solidFill>
                  <a:srgbClr val="FFFFFF"/>
                </a:solidFill>
              </a14:hiddenFill>
            </a:ext>
          </a:extLst>
        </p:spPr>
      </p:pic>
      <p:sp>
        <p:nvSpPr>
          <p:cNvPr id="127" name="テキスト ボックス 126"/>
          <p:cNvSpPr txBox="1"/>
          <p:nvPr/>
        </p:nvSpPr>
        <p:spPr>
          <a:xfrm>
            <a:off x="116632" y="899592"/>
            <a:ext cx="4464496" cy="253916"/>
          </a:xfrm>
          <a:prstGeom prst="rect">
            <a:avLst/>
          </a:prstGeom>
          <a:noFill/>
        </p:spPr>
        <p:txBody>
          <a:bodyPr wrap="square" rtlCol="0">
            <a:spAutoFit/>
          </a:bodyPr>
          <a:lstStyle/>
          <a:p>
            <a:pPr>
              <a:lnSpc>
                <a:spcPts val="1200"/>
              </a:lnSpc>
            </a:pPr>
            <a:r>
              <a:rPr kumimoji="1" lang="ja-JP" altLang="en-US" sz="1200" dirty="0" smtClean="0">
                <a:latin typeface="メイリオ" pitchFamily="50" charset="-128"/>
                <a:ea typeface="メイリオ" pitchFamily="50" charset="-128"/>
                <a:cs typeface="メイリオ" pitchFamily="50" charset="-128"/>
              </a:rPr>
              <a:t>ワークフロー項目</a:t>
            </a:r>
            <a:r>
              <a:rPr kumimoji="1" lang="en-US" altLang="ja-JP" sz="1200" dirty="0" smtClean="0">
                <a:latin typeface="メイリオ" pitchFamily="50" charset="-128"/>
                <a:ea typeface="メイリオ" pitchFamily="50" charset="-128"/>
                <a:cs typeface="メイリオ" pitchFamily="50" charset="-128"/>
              </a:rPr>
              <a:t>(</a:t>
            </a:r>
            <a:r>
              <a:rPr kumimoji="1" lang="ja-JP" altLang="en-US" sz="1200" dirty="0" smtClean="0">
                <a:latin typeface="メイリオ" pitchFamily="50" charset="-128"/>
                <a:ea typeface="メイリオ" pitchFamily="50" charset="-128"/>
                <a:cs typeface="メイリオ" pitchFamily="50" charset="-128"/>
              </a:rPr>
              <a:t>数値</a:t>
            </a:r>
            <a:r>
              <a:rPr kumimoji="1" lang="en-US" altLang="ja-JP" sz="1200" dirty="0" smtClean="0">
                <a:latin typeface="メイリオ" pitchFamily="50" charset="-128"/>
                <a:ea typeface="メイリオ" pitchFamily="50" charset="-128"/>
                <a:cs typeface="メイリオ" pitchFamily="50" charset="-128"/>
              </a:rPr>
              <a:t>)</a:t>
            </a:r>
            <a:r>
              <a:rPr kumimoji="1" lang="ja-JP" altLang="en-US" sz="1200" dirty="0" smtClean="0">
                <a:latin typeface="メイリオ" pitchFamily="50" charset="-128"/>
                <a:ea typeface="メイリオ" pitchFamily="50" charset="-128"/>
                <a:cs typeface="メイリオ" pitchFamily="50" charset="-128"/>
              </a:rPr>
              <a:t>の</a:t>
            </a:r>
            <a:r>
              <a:rPr kumimoji="1" lang="ja-JP" altLang="en-US" sz="1200" b="1" dirty="0" smtClean="0">
                <a:latin typeface="メイリオ" pitchFamily="50" charset="-128"/>
                <a:ea typeface="メイリオ" pitchFamily="50" charset="-128"/>
                <a:cs typeface="メイリオ" pitchFamily="50" charset="-128"/>
              </a:rPr>
              <a:t>編集</a:t>
            </a:r>
            <a:r>
              <a:rPr kumimoji="1" lang="ja-JP" altLang="en-US" sz="1200" dirty="0" smtClean="0">
                <a:latin typeface="メイリオ" pitchFamily="50" charset="-128"/>
                <a:ea typeface="メイリオ" pitchFamily="50" charset="-128"/>
                <a:cs typeface="メイリオ" pitchFamily="50" charset="-128"/>
              </a:rPr>
              <a:t>をクリックします。</a:t>
            </a:r>
            <a:endParaRPr kumimoji="1" lang="ja-JP" altLang="en-US" sz="1200" dirty="0">
              <a:latin typeface="メイリオ" pitchFamily="50" charset="-128"/>
              <a:ea typeface="メイリオ" pitchFamily="50" charset="-128"/>
              <a:cs typeface="メイリオ" pitchFamily="50" charset="-128"/>
            </a:endParaRPr>
          </a:p>
        </p:txBody>
      </p:sp>
      <p:sp>
        <p:nvSpPr>
          <p:cNvPr id="7" name="タイトル 4"/>
          <p:cNvSpPr txBox="1">
            <a:spLocks/>
          </p:cNvSpPr>
          <p:nvPr/>
        </p:nvSpPr>
        <p:spPr>
          <a:xfrm>
            <a:off x="-15403" y="35496"/>
            <a:ext cx="5859309" cy="592065"/>
          </a:xfrm>
          <a:prstGeom prst="rect">
            <a:avLst/>
          </a:prstGeom>
        </p:spPr>
        <p:txBody>
          <a:bodyPr vert="horz" lIns="91440" tIns="45720" rIns="91440" bIns="45720" rtlCol="0" anchor="ctr">
            <a:noAutofit/>
          </a:bodyPr>
          <a:lstStyle>
            <a:lvl1pPr algn="l" defTabSz="914400" rtl="0" eaLnBrk="1" latinLnBrk="0" hangingPunct="1">
              <a:spcBef>
                <a:spcPct val="0"/>
              </a:spcBef>
              <a:buNone/>
              <a:defRPr kumimoji="1" sz="2800" kern="1200">
                <a:solidFill>
                  <a:schemeClr val="tx2"/>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ja-JP" altLang="en-US" sz="2400" b="1" dirty="0">
                <a:solidFill>
                  <a:srgbClr val="1F497D"/>
                </a:solidFill>
                <a:effectLst>
                  <a:reflection blurRad="6350" stA="55000" endA="300" endPos="20000" dir="5400000" sy="-100000" algn="bl" rotWithShape="0"/>
                </a:effectLst>
                <a:latin typeface="Bookman Old Style"/>
                <a:ea typeface="HG明朝E"/>
              </a:rPr>
              <a:t>　</a:t>
            </a:r>
            <a:r>
              <a:rPr lang="en-US" altLang="ja-JP" sz="2400" b="1" dirty="0" smtClean="0">
                <a:solidFill>
                  <a:schemeClr val="tx2">
                    <a:lumMod val="60000"/>
                    <a:lumOff val="40000"/>
                  </a:schemeClr>
                </a:solidFill>
                <a:effectLst>
                  <a:reflection blurRad="6350" stA="55000" endA="300" endPos="20000" dir="5400000" sy="-100000" algn="bl" rotWithShape="0"/>
                </a:effectLst>
                <a:latin typeface="Arial Black" panose="020B0A04020102020204" pitchFamily="34" charset="0"/>
                <a:ea typeface="HG明朝E"/>
              </a:rPr>
              <a:t>1.</a:t>
            </a:r>
            <a:r>
              <a:rPr lang="ja-JP" altLang="en-US" sz="2400" b="1" dirty="0" smtClean="0">
                <a:solidFill>
                  <a:schemeClr val="tx2">
                    <a:lumMod val="60000"/>
                    <a:lumOff val="40000"/>
                  </a:schemeClr>
                </a:solidFill>
                <a:effectLst>
                  <a:reflection blurRad="6350" stA="55000" endA="300" endPos="20000" dir="5400000" sy="-100000" algn="bl" rotWithShape="0"/>
                </a:effectLst>
                <a:latin typeface="Bookman Old Style"/>
                <a:ea typeface="HG明朝E"/>
              </a:rPr>
              <a:t>経路のスキップ設定手順</a:t>
            </a:r>
            <a:r>
              <a:rPr lang="en-US" altLang="ja-JP" sz="2400" b="1" dirty="0" smtClean="0">
                <a:solidFill>
                  <a:schemeClr val="tx2">
                    <a:lumMod val="60000"/>
                    <a:lumOff val="40000"/>
                  </a:schemeClr>
                </a:solidFill>
                <a:effectLst>
                  <a:reflection blurRad="6350" stA="55000" endA="300" endPos="20000" dir="5400000" sy="-100000" algn="bl" rotWithShape="0"/>
                </a:effectLst>
                <a:latin typeface="Bookman Old Style"/>
                <a:ea typeface="HG明朝E"/>
              </a:rPr>
              <a:t>-2</a:t>
            </a:r>
            <a:endParaRPr kumimoji="1" lang="ja-JP" altLang="en-US" sz="2400" b="0" i="0" u="none" strike="noStrike" kern="1200" cap="none" spc="0" normalizeH="0" baseline="0" noProof="0" dirty="0">
              <a:ln>
                <a:noFill/>
              </a:ln>
              <a:solidFill>
                <a:schemeClr val="tx2">
                  <a:lumMod val="60000"/>
                  <a:lumOff val="40000"/>
                </a:schemeClr>
              </a:solidFill>
              <a:effectLst/>
              <a:uLnTx/>
              <a:uFillTx/>
              <a:latin typeface="Bookman Old Style"/>
              <a:ea typeface="HG明朝E"/>
            </a:endParaRPr>
          </a:p>
        </p:txBody>
      </p:sp>
      <p:cxnSp>
        <p:nvCxnSpPr>
          <p:cNvPr id="4" name="直線コネクタ 3"/>
          <p:cNvCxnSpPr/>
          <p:nvPr/>
        </p:nvCxnSpPr>
        <p:spPr>
          <a:xfrm>
            <a:off x="135152" y="539552"/>
            <a:ext cx="6579973" cy="0"/>
          </a:xfrm>
          <a:prstGeom prst="line">
            <a:avLst/>
          </a:prstGeom>
          <a:ln w="31750">
            <a:solidFill>
              <a:schemeClr val="tx2">
                <a:lumMod val="40000"/>
                <a:lumOff val="60000"/>
              </a:schemeClr>
            </a:solidFill>
            <a:prstDash val="sysDot"/>
          </a:ln>
        </p:spPr>
        <p:style>
          <a:lnRef idx="1">
            <a:schemeClr val="accent1"/>
          </a:lnRef>
          <a:fillRef idx="0">
            <a:schemeClr val="accent1"/>
          </a:fillRef>
          <a:effectRef idx="0">
            <a:schemeClr val="accent1"/>
          </a:effectRef>
          <a:fontRef idx="minor">
            <a:schemeClr val="tx1"/>
          </a:fontRef>
        </p:style>
      </p:cxnSp>
      <p:sp>
        <p:nvSpPr>
          <p:cNvPr id="68" name="テキスト ボックス 67"/>
          <p:cNvSpPr txBox="1"/>
          <p:nvPr/>
        </p:nvSpPr>
        <p:spPr>
          <a:xfrm>
            <a:off x="4888412" y="2605820"/>
            <a:ext cx="1969588" cy="1015663"/>
          </a:xfrm>
          <a:prstGeom prst="rect">
            <a:avLst/>
          </a:prstGeom>
          <a:noFill/>
        </p:spPr>
        <p:txBody>
          <a:bodyPr wrap="square" rtlCol="0">
            <a:spAutoFit/>
          </a:bodyPr>
          <a:lstStyle/>
          <a:p>
            <a:r>
              <a:rPr lang="ja-JP" altLang="en-US" sz="1000" dirty="0" smtClean="0">
                <a:solidFill>
                  <a:prstClr val="black"/>
                </a:solidFill>
                <a:latin typeface="メイリオ" pitchFamily="50" charset="-128"/>
                <a:ea typeface="メイリオ" pitchFamily="50" charset="-128"/>
                <a:cs typeface="メイリオ" pitchFamily="50" charset="-128"/>
              </a:rPr>
              <a:t>既に設定済みの項目がある場合は「</a:t>
            </a:r>
            <a:r>
              <a:rPr lang="ja-JP" altLang="en-US" sz="1000" dirty="0" smtClean="0">
                <a:solidFill>
                  <a:srgbClr val="FF0000"/>
                </a:solidFill>
                <a:latin typeface="メイリオ" pitchFamily="50" charset="-128"/>
                <a:ea typeface="メイリオ" pitchFamily="50" charset="-128"/>
                <a:cs typeface="メイリオ" pitchFamily="50" charset="-128"/>
              </a:rPr>
              <a:t>この項目には経路のスキップは、設定できません。別の項目の●●●が、既に経路のスキップに指定されています</a:t>
            </a:r>
            <a:r>
              <a:rPr lang="ja-JP" altLang="en-US" sz="1000" dirty="0">
                <a:solidFill>
                  <a:srgbClr val="FF0000"/>
                </a:solidFill>
                <a:latin typeface="メイリオ" pitchFamily="50" charset="-128"/>
                <a:ea typeface="メイリオ" pitchFamily="50" charset="-128"/>
                <a:cs typeface="メイリオ" pitchFamily="50" charset="-128"/>
              </a:rPr>
              <a:t>。</a:t>
            </a:r>
            <a:r>
              <a:rPr lang="ja-JP" altLang="en-US" sz="1000" dirty="0" smtClean="0">
                <a:solidFill>
                  <a:prstClr val="black"/>
                </a:solidFill>
                <a:latin typeface="メイリオ" pitchFamily="50" charset="-128"/>
                <a:ea typeface="メイリオ" pitchFamily="50" charset="-128"/>
                <a:cs typeface="メイリオ" pitchFamily="50" charset="-128"/>
              </a:rPr>
              <a:t>」と表示され</a:t>
            </a:r>
            <a:r>
              <a:rPr lang="ja-JP" altLang="en-US" sz="1000" dirty="0" smtClean="0">
                <a:solidFill>
                  <a:srgbClr val="FF0000"/>
                </a:solidFill>
                <a:latin typeface="メイリオ" pitchFamily="50" charset="-128"/>
                <a:ea typeface="メイリオ" pitchFamily="50" charset="-128"/>
                <a:cs typeface="メイリオ" pitchFamily="50" charset="-128"/>
              </a:rPr>
              <a:t>設定できません</a:t>
            </a:r>
            <a:r>
              <a:rPr lang="ja-JP" altLang="en-US" sz="1000" dirty="0" smtClean="0">
                <a:solidFill>
                  <a:prstClr val="black"/>
                </a:solidFill>
                <a:latin typeface="メイリオ" pitchFamily="50" charset="-128"/>
                <a:ea typeface="メイリオ" pitchFamily="50" charset="-128"/>
                <a:cs typeface="メイリオ" pitchFamily="50" charset="-128"/>
              </a:rPr>
              <a:t>。</a:t>
            </a:r>
            <a:endParaRPr kumimoji="1" lang="ja-JP" altLang="en-US" sz="1000" dirty="0"/>
          </a:p>
        </p:txBody>
      </p:sp>
      <p:sp>
        <p:nvSpPr>
          <p:cNvPr id="85" name="角丸四角形 84"/>
          <p:cNvSpPr/>
          <p:nvPr/>
        </p:nvSpPr>
        <p:spPr>
          <a:xfrm>
            <a:off x="2132856" y="1493546"/>
            <a:ext cx="239630" cy="196277"/>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91" name="直線コネクタ 90"/>
          <p:cNvCxnSpPr/>
          <p:nvPr/>
        </p:nvCxnSpPr>
        <p:spPr>
          <a:xfrm>
            <a:off x="1988840" y="1085606"/>
            <a:ext cx="344353"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2" name="直線矢印コネクタ 91"/>
          <p:cNvCxnSpPr>
            <a:endCxn id="85" idx="0"/>
          </p:cNvCxnSpPr>
          <p:nvPr/>
        </p:nvCxnSpPr>
        <p:spPr>
          <a:xfrm>
            <a:off x="2102099" y="1085606"/>
            <a:ext cx="150572" cy="407940"/>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93" name="テキスト ボックス 92"/>
          <p:cNvSpPr txBox="1"/>
          <p:nvPr/>
        </p:nvSpPr>
        <p:spPr>
          <a:xfrm>
            <a:off x="137661" y="3707904"/>
            <a:ext cx="4731499" cy="407804"/>
          </a:xfrm>
          <a:prstGeom prst="rect">
            <a:avLst/>
          </a:prstGeom>
          <a:noFill/>
        </p:spPr>
        <p:txBody>
          <a:bodyPr wrap="square" rtlCol="0">
            <a:spAutoFit/>
          </a:bodyPr>
          <a:lstStyle/>
          <a:p>
            <a:pPr>
              <a:lnSpc>
                <a:spcPts val="1200"/>
              </a:lnSpc>
            </a:pPr>
            <a:r>
              <a:rPr kumimoji="1" lang="ja-JP" altLang="en-US" sz="1200" dirty="0" smtClean="0">
                <a:latin typeface="メイリオ" pitchFamily="50" charset="-128"/>
                <a:ea typeface="メイリオ" pitchFamily="50" charset="-128"/>
                <a:cs typeface="メイリオ" pitchFamily="50" charset="-128"/>
              </a:rPr>
              <a:t>新規作成画面経路のスキップの新規作成に</a:t>
            </a:r>
            <a:r>
              <a:rPr kumimoji="1" lang="ja-JP" altLang="en-US" sz="1200" b="1" dirty="0" smtClean="0">
                <a:latin typeface="メイリオ" pitchFamily="50" charset="-128"/>
                <a:ea typeface="メイリオ" pitchFamily="50" charset="-128"/>
                <a:cs typeface="メイリオ" pitchFamily="50" charset="-128"/>
              </a:rPr>
              <a:t>条件</a:t>
            </a:r>
            <a:r>
              <a:rPr kumimoji="1" lang="ja-JP" altLang="en-US" sz="1200" dirty="0" smtClean="0">
                <a:latin typeface="メイリオ" pitchFamily="50" charset="-128"/>
                <a:ea typeface="メイリオ" pitchFamily="50" charset="-128"/>
                <a:cs typeface="メイリオ" pitchFamily="50" charset="-128"/>
              </a:rPr>
              <a:t>と</a:t>
            </a:r>
            <a:r>
              <a:rPr kumimoji="1" lang="ja-JP" altLang="en-US" sz="1200" b="1" dirty="0" smtClean="0">
                <a:latin typeface="メイリオ" pitchFamily="50" charset="-128"/>
                <a:ea typeface="メイリオ" pitchFamily="50" charset="-128"/>
                <a:cs typeface="メイリオ" pitchFamily="50" charset="-128"/>
              </a:rPr>
              <a:t>経路のスキップ</a:t>
            </a:r>
            <a:r>
              <a:rPr kumimoji="1" lang="ja-JP" altLang="en-US" sz="1200" dirty="0" smtClean="0">
                <a:latin typeface="メイリオ" pitchFamily="50" charset="-128"/>
                <a:ea typeface="メイリオ" pitchFamily="50" charset="-128"/>
                <a:cs typeface="メイリオ" pitchFamily="50" charset="-128"/>
              </a:rPr>
              <a:t>が</a:t>
            </a:r>
            <a:r>
              <a:rPr lang="ja-JP" altLang="en-US" sz="1200" dirty="0" smtClean="0">
                <a:latin typeface="メイリオ" pitchFamily="50" charset="-128"/>
                <a:ea typeface="メイリオ" pitchFamily="50" charset="-128"/>
                <a:cs typeface="メイリオ" pitchFamily="50" charset="-128"/>
              </a:rPr>
              <a:t>表示</a:t>
            </a:r>
            <a:r>
              <a:rPr lang="ja-JP" altLang="en-US" sz="1200" dirty="0">
                <a:latin typeface="メイリオ" pitchFamily="50" charset="-128"/>
                <a:ea typeface="メイリオ" pitchFamily="50" charset="-128"/>
                <a:cs typeface="メイリオ" pitchFamily="50" charset="-128"/>
              </a:rPr>
              <a:t>されますので</a:t>
            </a:r>
            <a:r>
              <a:rPr lang="ja-JP" altLang="en-US" sz="1200" dirty="0" smtClean="0">
                <a:latin typeface="メイリオ" pitchFamily="50" charset="-128"/>
                <a:ea typeface="メイリオ" pitchFamily="50" charset="-128"/>
                <a:cs typeface="メイリオ" pitchFamily="50" charset="-128"/>
              </a:rPr>
              <a:t>、</a:t>
            </a:r>
            <a:r>
              <a:rPr lang="ja-JP" altLang="en-US" sz="1200" b="1" dirty="0" smtClean="0">
                <a:latin typeface="メイリオ" pitchFamily="50" charset="-128"/>
                <a:ea typeface="メイリオ" pitchFamily="50" charset="-128"/>
                <a:cs typeface="メイリオ" pitchFamily="50" charset="-128"/>
              </a:rPr>
              <a:t>条件</a:t>
            </a:r>
            <a:r>
              <a:rPr lang="ja-JP" altLang="en-US" sz="1200" dirty="0" smtClean="0">
                <a:latin typeface="メイリオ" pitchFamily="50" charset="-128"/>
                <a:ea typeface="メイリオ" pitchFamily="50" charset="-128"/>
                <a:cs typeface="メイリオ" pitchFamily="50" charset="-128"/>
              </a:rPr>
              <a:t>を選択します。</a:t>
            </a:r>
            <a:endParaRPr kumimoji="1" lang="en-US" altLang="ja-JP" sz="1200" dirty="0" smtClean="0">
              <a:latin typeface="メイリオ" pitchFamily="50" charset="-128"/>
              <a:ea typeface="メイリオ" pitchFamily="50" charset="-128"/>
              <a:cs typeface="メイリオ" pitchFamily="50" charset="-128"/>
            </a:endParaRPr>
          </a:p>
        </p:txBody>
      </p:sp>
      <p:cxnSp>
        <p:nvCxnSpPr>
          <p:cNvPr id="96" name="直線コネクタ 95"/>
          <p:cNvCxnSpPr/>
          <p:nvPr/>
        </p:nvCxnSpPr>
        <p:spPr>
          <a:xfrm>
            <a:off x="3135028" y="3906413"/>
            <a:ext cx="348312" cy="4476"/>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102" name="テキスト ボックス 101"/>
          <p:cNvSpPr txBox="1"/>
          <p:nvPr/>
        </p:nvSpPr>
        <p:spPr>
          <a:xfrm>
            <a:off x="4829182" y="1117938"/>
            <a:ext cx="2009565" cy="861774"/>
          </a:xfrm>
          <a:prstGeom prst="rect">
            <a:avLst/>
          </a:prstGeom>
          <a:noFill/>
        </p:spPr>
        <p:txBody>
          <a:bodyPr wrap="square" rtlCol="0">
            <a:spAutoFit/>
          </a:bodyPr>
          <a:lstStyle/>
          <a:p>
            <a:r>
              <a:rPr lang="ja-JP" altLang="en-US" sz="1000" dirty="0" smtClean="0">
                <a:solidFill>
                  <a:prstClr val="black"/>
                </a:solidFill>
                <a:latin typeface="メイリオ" pitchFamily="50" charset="-128"/>
                <a:ea typeface="メイリオ" pitchFamily="50" charset="-128"/>
                <a:cs typeface="メイリオ" pitchFamily="50" charset="-128"/>
              </a:rPr>
              <a:t>経路のスキップ設定をする前に経路を作成しておく必要があります。経路の追加手順については</a:t>
            </a:r>
            <a:r>
              <a:rPr lang="ja-JP" altLang="en-US" sz="1000" dirty="0" smtClean="0">
                <a:solidFill>
                  <a:srgbClr val="FF9933"/>
                </a:solidFill>
                <a:latin typeface="メイリオ" pitchFamily="50" charset="-128"/>
                <a:ea typeface="メイリオ" pitchFamily="50" charset="-128"/>
                <a:cs typeface="メイリオ" pitchFamily="50" charset="-128"/>
              </a:rPr>
              <a:t>ワークフロー操作マニュアル</a:t>
            </a:r>
            <a:r>
              <a:rPr lang="ja-JP" altLang="en-US" sz="1000" dirty="0" smtClean="0">
                <a:solidFill>
                  <a:prstClr val="black"/>
                </a:solidFill>
                <a:latin typeface="メイリオ" pitchFamily="50" charset="-128"/>
                <a:ea typeface="メイリオ" pitchFamily="50" charset="-128"/>
                <a:cs typeface="メイリオ" pitchFamily="50" charset="-128"/>
              </a:rPr>
              <a:t>をご覧ください。</a:t>
            </a:r>
            <a:endParaRPr lang="en-US" altLang="ja-JP" sz="1000" dirty="0" smtClean="0">
              <a:solidFill>
                <a:prstClr val="black"/>
              </a:solidFill>
              <a:latin typeface="メイリオ" pitchFamily="50" charset="-128"/>
              <a:ea typeface="メイリオ" pitchFamily="50" charset="-128"/>
              <a:cs typeface="メイリオ" pitchFamily="50" charset="-128"/>
            </a:endParaRPr>
          </a:p>
        </p:txBody>
      </p:sp>
      <p:pic>
        <p:nvPicPr>
          <p:cNvPr id="103" name="図 102"/>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881788" y="927462"/>
            <a:ext cx="190476" cy="190476"/>
          </a:xfrm>
          <a:prstGeom prst="rect">
            <a:avLst/>
          </a:prstGeom>
        </p:spPr>
      </p:pic>
      <p:grpSp>
        <p:nvGrpSpPr>
          <p:cNvPr id="124" name="グループ化 123"/>
          <p:cNvGrpSpPr/>
          <p:nvPr/>
        </p:nvGrpSpPr>
        <p:grpSpPr>
          <a:xfrm>
            <a:off x="192254" y="579756"/>
            <a:ext cx="4247589" cy="300373"/>
            <a:chOff x="322023" y="589161"/>
            <a:chExt cx="2879572" cy="300373"/>
          </a:xfrm>
        </p:grpSpPr>
        <p:sp>
          <p:nvSpPr>
            <p:cNvPr id="125" name="片側の 2 つの角を切り取った四角形 124"/>
            <p:cNvSpPr/>
            <p:nvPr/>
          </p:nvSpPr>
          <p:spPr>
            <a:xfrm>
              <a:off x="322023" y="589161"/>
              <a:ext cx="2838563" cy="252000"/>
            </a:xfrm>
            <a:prstGeom prst="snip2SameRect">
              <a:avLst/>
            </a:prstGeom>
            <a:solidFill>
              <a:schemeClr val="tx2">
                <a:lumMod val="40000"/>
                <a:lumOff val="60000"/>
              </a:schemeClr>
            </a:solidFill>
            <a:ln>
              <a:solidFill>
                <a:schemeClr val="accent5">
                  <a:lumMod val="20000"/>
                  <a:lumOff val="80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lvl="0"/>
              <a:r>
                <a:rPr lang="en-US" altLang="ja-JP" sz="1600" b="1" kern="0" dirty="0" smtClean="0">
                  <a:solidFill>
                    <a:schemeClr val="bg1"/>
                  </a:solidFill>
                  <a:latin typeface="Arial Black" pitchFamily="34" charset="0"/>
                  <a:ea typeface="HGPｺﾞｼｯｸE" pitchFamily="50" charset="-128"/>
                </a:rPr>
                <a:t>3.</a:t>
              </a:r>
              <a:r>
                <a:rPr lang="en-US" altLang="ja-JP" sz="1600" kern="0" dirty="0" smtClean="0">
                  <a:solidFill>
                    <a:schemeClr val="bg1"/>
                  </a:solidFill>
                </a:rPr>
                <a:t> </a:t>
              </a:r>
              <a:r>
                <a:rPr lang="ja-JP" altLang="en-US" sz="1400" b="1" kern="0" dirty="0" smtClean="0">
                  <a:solidFill>
                    <a:schemeClr val="bg1"/>
                  </a:solidFill>
                  <a:ea typeface="メイリオ" pitchFamily="50" charset="-128"/>
                </a:rPr>
                <a:t>項目</a:t>
              </a:r>
              <a:r>
                <a:rPr lang="ja-JP" altLang="en-US" sz="1400" kern="0" dirty="0" smtClean="0">
                  <a:solidFill>
                    <a:schemeClr val="bg1"/>
                  </a:solidFill>
                  <a:ea typeface="メイリオ" pitchFamily="50" charset="-128"/>
                </a:rPr>
                <a:t>の編集</a:t>
              </a:r>
              <a:endParaRPr lang="ja-JP" altLang="en-US" sz="1400" b="1" kern="0" dirty="0">
                <a:solidFill>
                  <a:schemeClr val="bg1"/>
                </a:solidFill>
                <a:latin typeface="メイリオ" pitchFamily="50" charset="-128"/>
                <a:ea typeface="メイリオ" pitchFamily="50" charset="-128"/>
                <a:cs typeface="メイリオ" pitchFamily="50" charset="-128"/>
              </a:endParaRPr>
            </a:p>
          </p:txBody>
        </p:sp>
        <p:cxnSp>
          <p:nvCxnSpPr>
            <p:cNvPr id="126" name="直線コネクタ 125"/>
            <p:cNvCxnSpPr/>
            <p:nvPr/>
          </p:nvCxnSpPr>
          <p:spPr>
            <a:xfrm flipV="1">
              <a:off x="322023" y="887037"/>
              <a:ext cx="2879572" cy="2497"/>
            </a:xfrm>
            <a:prstGeom prst="line">
              <a:avLst/>
            </a:prstGeom>
            <a:ln w="28575">
              <a:solidFill>
                <a:schemeClr val="tx2">
                  <a:lumMod val="40000"/>
                  <a:lumOff val="60000"/>
                  <a:alpha val="50000"/>
                </a:schemeClr>
              </a:solidFill>
            </a:ln>
            <a:effectLst/>
          </p:spPr>
          <p:style>
            <a:lnRef idx="1">
              <a:schemeClr val="accent1"/>
            </a:lnRef>
            <a:fillRef idx="0">
              <a:schemeClr val="accent1"/>
            </a:fillRef>
            <a:effectRef idx="0">
              <a:schemeClr val="accent1"/>
            </a:effectRef>
            <a:fontRef idx="minor">
              <a:schemeClr val="tx1"/>
            </a:fontRef>
          </p:style>
        </p:cxnSp>
      </p:grpSp>
      <p:sp>
        <p:nvSpPr>
          <p:cNvPr id="133" name="テキスト ボックス 132"/>
          <p:cNvSpPr txBox="1"/>
          <p:nvPr/>
        </p:nvSpPr>
        <p:spPr>
          <a:xfrm>
            <a:off x="116632" y="2428935"/>
            <a:ext cx="4262720" cy="407804"/>
          </a:xfrm>
          <a:prstGeom prst="rect">
            <a:avLst/>
          </a:prstGeom>
          <a:noFill/>
        </p:spPr>
        <p:txBody>
          <a:bodyPr wrap="square" rtlCol="0">
            <a:spAutoFit/>
          </a:bodyPr>
          <a:lstStyle/>
          <a:p>
            <a:pPr>
              <a:lnSpc>
                <a:spcPts val="1200"/>
              </a:lnSpc>
            </a:pPr>
            <a:r>
              <a:rPr kumimoji="1" lang="ja-JP" altLang="en-US" sz="1200" dirty="0" smtClean="0">
                <a:latin typeface="メイリオ" pitchFamily="50" charset="-128"/>
                <a:ea typeface="メイリオ" pitchFamily="50" charset="-128"/>
                <a:cs typeface="メイリオ" pitchFamily="50" charset="-128"/>
              </a:rPr>
              <a:t>ワークフロー項目の編集画面にて</a:t>
            </a:r>
            <a:r>
              <a:rPr kumimoji="1" lang="ja-JP" altLang="en-US" sz="1200" b="1" dirty="0" smtClean="0">
                <a:latin typeface="メイリオ" pitchFamily="50" charset="-128"/>
                <a:ea typeface="メイリオ" pitchFamily="50" charset="-128"/>
                <a:cs typeface="メイリオ" pitchFamily="50" charset="-128"/>
              </a:rPr>
              <a:t>経路のスキップの追加</a:t>
            </a:r>
            <a:r>
              <a:rPr kumimoji="1" lang="ja-JP" altLang="en-US" sz="1200" dirty="0" smtClean="0">
                <a:latin typeface="メイリオ" pitchFamily="50" charset="-128"/>
                <a:ea typeface="メイリオ" pitchFamily="50" charset="-128"/>
                <a:cs typeface="メイリオ" pitchFamily="50" charset="-128"/>
              </a:rPr>
              <a:t>をクリックします。</a:t>
            </a:r>
            <a:endParaRPr kumimoji="1" lang="ja-JP" altLang="en-US" sz="1200" dirty="0">
              <a:latin typeface="メイリオ" pitchFamily="50" charset="-128"/>
              <a:ea typeface="メイリオ" pitchFamily="50" charset="-128"/>
              <a:cs typeface="メイリオ" pitchFamily="50" charset="-128"/>
            </a:endParaRPr>
          </a:p>
        </p:txBody>
      </p:sp>
      <p:sp>
        <p:nvSpPr>
          <p:cNvPr id="134" name="角丸四角形 133"/>
          <p:cNvSpPr/>
          <p:nvPr/>
        </p:nvSpPr>
        <p:spPr>
          <a:xfrm>
            <a:off x="1781200" y="3377855"/>
            <a:ext cx="861411" cy="184436"/>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35" name="直線コネクタ 134"/>
          <p:cNvCxnSpPr/>
          <p:nvPr/>
        </p:nvCxnSpPr>
        <p:spPr>
          <a:xfrm>
            <a:off x="2504624" y="2628361"/>
            <a:ext cx="150044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6" name="直線矢印コネクタ 96"/>
          <p:cNvCxnSpPr>
            <a:endCxn id="134" idx="3"/>
          </p:cNvCxnSpPr>
          <p:nvPr/>
        </p:nvCxnSpPr>
        <p:spPr>
          <a:xfrm rot="5400000">
            <a:off x="2575371" y="2712893"/>
            <a:ext cx="824420" cy="689940"/>
          </a:xfrm>
          <a:prstGeom prst="bentConnector2">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39" name="直線コネクタ 138"/>
          <p:cNvCxnSpPr/>
          <p:nvPr/>
        </p:nvCxnSpPr>
        <p:spPr>
          <a:xfrm flipV="1">
            <a:off x="3584744" y="3910889"/>
            <a:ext cx="996384" cy="4794"/>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pic>
        <p:nvPicPr>
          <p:cNvPr id="141" name="図 140"/>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951065" y="2411760"/>
            <a:ext cx="832500" cy="180000"/>
          </a:xfrm>
          <a:prstGeom prst="rect">
            <a:avLst/>
          </a:prstGeom>
        </p:spPr>
      </p:pic>
      <p:sp>
        <p:nvSpPr>
          <p:cNvPr id="144" name="角丸四角形 143"/>
          <p:cNvSpPr/>
          <p:nvPr/>
        </p:nvSpPr>
        <p:spPr>
          <a:xfrm>
            <a:off x="216024" y="4399266"/>
            <a:ext cx="2288600" cy="43652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45" name="直線矢印コネクタ 96"/>
          <p:cNvCxnSpPr/>
          <p:nvPr/>
        </p:nvCxnSpPr>
        <p:spPr>
          <a:xfrm rot="10800000" flipV="1">
            <a:off x="2504624" y="3915681"/>
            <a:ext cx="804560" cy="560067"/>
          </a:xfrm>
          <a:prstGeom prst="bentConnector3">
            <a:avLst>
              <a:gd name="adj1" fmla="val 146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50" name="直線矢印コネクタ 96"/>
          <p:cNvCxnSpPr>
            <a:endCxn id="144" idx="3"/>
          </p:cNvCxnSpPr>
          <p:nvPr/>
        </p:nvCxnSpPr>
        <p:spPr>
          <a:xfrm rot="10800000" flipV="1">
            <a:off x="2504624" y="3915683"/>
            <a:ext cx="1463422" cy="701844"/>
          </a:xfrm>
          <a:prstGeom prst="bentConnector3">
            <a:avLst>
              <a:gd name="adj1" fmla="val -768"/>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57" name="テキスト ボックス 156"/>
          <p:cNvSpPr txBox="1"/>
          <p:nvPr/>
        </p:nvSpPr>
        <p:spPr>
          <a:xfrm>
            <a:off x="137661" y="5180002"/>
            <a:ext cx="4587483" cy="400110"/>
          </a:xfrm>
          <a:prstGeom prst="rect">
            <a:avLst/>
          </a:prstGeom>
          <a:noFill/>
        </p:spPr>
        <p:txBody>
          <a:bodyPr wrap="square" rtlCol="0">
            <a:spAutoFit/>
          </a:bodyPr>
          <a:lstStyle/>
          <a:p>
            <a:pPr>
              <a:lnSpc>
                <a:spcPts val="1200"/>
              </a:lnSpc>
            </a:pPr>
            <a:r>
              <a:rPr kumimoji="1" lang="ja-JP" altLang="en-US" sz="1200" dirty="0" smtClean="0">
                <a:latin typeface="メイリオ" pitchFamily="50" charset="-128"/>
                <a:ea typeface="メイリオ" pitchFamily="50" charset="-128"/>
                <a:cs typeface="メイリオ" pitchFamily="50" charset="-128"/>
              </a:rPr>
              <a:t>条件値の</a:t>
            </a:r>
            <a:r>
              <a:rPr kumimoji="1" lang="ja-JP" altLang="en-US" sz="1200" dirty="0" smtClean="0">
                <a:solidFill>
                  <a:srgbClr val="FF0000"/>
                </a:solidFill>
                <a:latin typeface="メイリオ" pitchFamily="50" charset="-128"/>
                <a:ea typeface="メイリオ" pitchFamily="50" charset="-128"/>
                <a:cs typeface="メイリオ" pitchFamily="50" charset="-128"/>
              </a:rPr>
              <a:t>入力欄</a:t>
            </a:r>
            <a:r>
              <a:rPr kumimoji="1" lang="ja-JP" altLang="en-US" sz="1200" dirty="0" smtClean="0">
                <a:latin typeface="メイリオ" pitchFamily="50" charset="-128"/>
                <a:ea typeface="メイリオ" pitchFamily="50" charset="-128"/>
                <a:cs typeface="メイリオ" pitchFamily="50" charset="-128"/>
              </a:rPr>
              <a:t>が表示されますので</a:t>
            </a:r>
            <a:r>
              <a:rPr lang="ja-JP" altLang="en-US" sz="1200" b="1" dirty="0">
                <a:latin typeface="メイリオ" pitchFamily="50" charset="-128"/>
                <a:ea typeface="メイリオ" pitchFamily="50" charset="-128"/>
                <a:cs typeface="メイリオ" pitchFamily="50" charset="-128"/>
              </a:rPr>
              <a:t>値</a:t>
            </a:r>
            <a:r>
              <a:rPr lang="ja-JP" altLang="en-US" sz="1200" dirty="0">
                <a:latin typeface="メイリオ" pitchFamily="50" charset="-128"/>
                <a:ea typeface="メイリオ" pitchFamily="50" charset="-128"/>
                <a:cs typeface="メイリオ" pitchFamily="50" charset="-128"/>
              </a:rPr>
              <a:t>を</a:t>
            </a:r>
            <a:r>
              <a:rPr kumimoji="1" lang="ja-JP" altLang="en-US" sz="1200" dirty="0" smtClean="0">
                <a:latin typeface="メイリオ" pitchFamily="50" charset="-128"/>
                <a:ea typeface="メイリオ" pitchFamily="50" charset="-128"/>
                <a:cs typeface="メイリオ" pitchFamily="50" charset="-128"/>
              </a:rPr>
              <a:t>入力し、またスキップさせたい経路を選択し</a:t>
            </a:r>
            <a:r>
              <a:rPr kumimoji="1" lang="ja-JP" altLang="en-US" sz="1200" b="1" dirty="0" smtClean="0">
                <a:latin typeface="メイリオ" pitchFamily="50" charset="-128"/>
                <a:ea typeface="メイリオ" pitchFamily="50" charset="-128"/>
                <a:cs typeface="メイリオ" pitchFamily="50" charset="-128"/>
              </a:rPr>
              <a:t>保存する</a:t>
            </a:r>
            <a:r>
              <a:rPr kumimoji="1" lang="ja-JP" altLang="en-US" sz="1200" dirty="0" smtClean="0">
                <a:latin typeface="メイリオ" pitchFamily="50" charset="-128"/>
                <a:ea typeface="メイリオ" pitchFamily="50" charset="-128"/>
                <a:cs typeface="メイリオ" pitchFamily="50" charset="-128"/>
              </a:rPr>
              <a:t>をクリックします。</a:t>
            </a:r>
            <a:endParaRPr kumimoji="1" lang="en-US" altLang="ja-JP" sz="1200" dirty="0" smtClean="0">
              <a:latin typeface="メイリオ" pitchFamily="50" charset="-128"/>
              <a:ea typeface="メイリオ" pitchFamily="50" charset="-128"/>
              <a:cs typeface="メイリオ" pitchFamily="50" charset="-128"/>
            </a:endParaRPr>
          </a:p>
        </p:txBody>
      </p:sp>
      <p:sp>
        <p:nvSpPr>
          <p:cNvPr id="161" name="角丸四角形 160"/>
          <p:cNvSpPr/>
          <p:nvPr/>
        </p:nvSpPr>
        <p:spPr>
          <a:xfrm>
            <a:off x="1251443" y="5936948"/>
            <a:ext cx="577440" cy="291235"/>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2" name="角丸四角形 161"/>
          <p:cNvSpPr/>
          <p:nvPr/>
        </p:nvSpPr>
        <p:spPr>
          <a:xfrm>
            <a:off x="1628800" y="6308744"/>
            <a:ext cx="200084" cy="184436"/>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63" name="直線コネクタ 162"/>
          <p:cNvCxnSpPr/>
          <p:nvPr/>
        </p:nvCxnSpPr>
        <p:spPr>
          <a:xfrm>
            <a:off x="1738988" y="5503138"/>
            <a:ext cx="545924"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4" name="直線矢印コネクタ 96"/>
          <p:cNvCxnSpPr>
            <a:endCxn id="162" idx="3"/>
          </p:cNvCxnSpPr>
          <p:nvPr/>
        </p:nvCxnSpPr>
        <p:spPr>
          <a:xfrm rot="5400000">
            <a:off x="1644246" y="5696328"/>
            <a:ext cx="889272" cy="519996"/>
          </a:xfrm>
          <a:prstGeom prst="bentConnector2">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101" name="SmartArt プレースホルダー 14"/>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869160" y="3707904"/>
            <a:ext cx="695238" cy="216667"/>
          </a:xfrm>
          <a:prstGeom prst="rect">
            <a:avLst/>
          </a:prstGeom>
        </p:spPr>
      </p:pic>
      <p:sp>
        <p:nvSpPr>
          <p:cNvPr id="154" name="テキスト ボックス 153"/>
          <p:cNvSpPr txBox="1"/>
          <p:nvPr/>
        </p:nvSpPr>
        <p:spPr>
          <a:xfrm>
            <a:off x="4919389" y="3851920"/>
            <a:ext cx="1938611" cy="1426031"/>
          </a:xfrm>
          <a:prstGeom prst="rect">
            <a:avLst/>
          </a:prstGeom>
          <a:noFill/>
        </p:spPr>
        <p:txBody>
          <a:bodyPr wrap="square" rtlCol="0">
            <a:spAutoFit/>
          </a:bodyPr>
          <a:lstStyle/>
          <a:p>
            <a:pPr>
              <a:lnSpc>
                <a:spcPts val="1400"/>
              </a:lnSpc>
            </a:pPr>
            <a:r>
              <a:rPr lang="ja-JP" altLang="en-US" sz="1000" dirty="0" smtClean="0">
                <a:latin typeface="メイリオ" pitchFamily="50" charset="-128"/>
                <a:ea typeface="メイリオ" pitchFamily="50" charset="-128"/>
                <a:cs typeface="メイリオ" pitchFamily="50" charset="-128"/>
              </a:rPr>
              <a:t>条件は</a:t>
            </a:r>
            <a:r>
              <a:rPr lang="en-US" altLang="ja-JP" sz="1000" dirty="0" smtClean="0">
                <a:latin typeface="メイリオ" pitchFamily="50" charset="-128"/>
                <a:ea typeface="メイリオ" pitchFamily="50" charset="-128"/>
                <a:cs typeface="メイリオ" pitchFamily="50" charset="-128"/>
              </a:rPr>
              <a:t>4</a:t>
            </a:r>
            <a:r>
              <a:rPr lang="ja-JP" altLang="en-US" sz="1000" dirty="0" smtClean="0">
                <a:latin typeface="メイリオ" pitchFamily="50" charset="-128"/>
                <a:ea typeface="メイリオ" pitchFamily="50" charset="-128"/>
                <a:cs typeface="メイリオ" pitchFamily="50" charset="-128"/>
              </a:rPr>
              <a:t>種類から選択できます。</a:t>
            </a:r>
            <a:endParaRPr lang="en-US" altLang="ja-JP" sz="1000" dirty="0" smtClean="0">
              <a:latin typeface="メイリオ" pitchFamily="50" charset="-128"/>
              <a:ea typeface="メイリオ" pitchFamily="50" charset="-128"/>
              <a:cs typeface="メイリオ" pitchFamily="50" charset="-128"/>
            </a:endParaRPr>
          </a:p>
          <a:p>
            <a:pPr>
              <a:lnSpc>
                <a:spcPts val="1400"/>
              </a:lnSpc>
            </a:pPr>
            <a:r>
              <a:rPr lang="ja-JP" altLang="en-US" sz="1000" dirty="0" smtClean="0">
                <a:latin typeface="メイリオ" pitchFamily="50" charset="-128"/>
                <a:ea typeface="メイリオ" pitchFamily="50" charset="-128"/>
                <a:cs typeface="メイリオ" pitchFamily="50" charset="-128"/>
              </a:rPr>
              <a:t>それぞれ選択した条件に応じた入力欄が表示されます。</a:t>
            </a:r>
            <a:endParaRPr lang="en-US" altLang="ja-JP" sz="1000" dirty="0" smtClean="0">
              <a:latin typeface="メイリオ" pitchFamily="50" charset="-128"/>
              <a:ea typeface="メイリオ" pitchFamily="50" charset="-128"/>
              <a:cs typeface="メイリオ" pitchFamily="50" charset="-128"/>
            </a:endParaRPr>
          </a:p>
          <a:p>
            <a:pPr>
              <a:lnSpc>
                <a:spcPts val="1200"/>
              </a:lnSpc>
            </a:pPr>
            <a:r>
              <a:rPr lang="ja-JP" altLang="en-US" sz="1000" dirty="0" smtClean="0">
                <a:solidFill>
                  <a:srgbClr val="FF9933"/>
                </a:solidFill>
                <a:latin typeface="メイリオ" pitchFamily="50" charset="-128"/>
                <a:ea typeface="メイリオ" pitchFamily="50" charset="-128"/>
                <a:cs typeface="メイリオ" pitchFamily="50" charset="-128"/>
              </a:rPr>
              <a:t>●未満　</a:t>
            </a:r>
            <a:r>
              <a:rPr lang="en-US" altLang="ja-JP" sz="1000" dirty="0" smtClean="0">
                <a:solidFill>
                  <a:srgbClr val="FF9933"/>
                </a:solidFill>
                <a:latin typeface="メイリオ" pitchFamily="50" charset="-128"/>
                <a:ea typeface="メイリオ" pitchFamily="50" charset="-128"/>
                <a:cs typeface="メイリオ" pitchFamily="50" charset="-128"/>
              </a:rPr>
              <a:t>:</a:t>
            </a:r>
          </a:p>
          <a:p>
            <a:pPr>
              <a:lnSpc>
                <a:spcPts val="1200"/>
              </a:lnSpc>
            </a:pPr>
            <a:r>
              <a:rPr lang="ja-JP" altLang="en-US" sz="1000" dirty="0" smtClean="0">
                <a:solidFill>
                  <a:srgbClr val="FF9933"/>
                </a:solidFill>
                <a:latin typeface="メイリオ" pitchFamily="50" charset="-128"/>
                <a:ea typeface="メイリオ" pitchFamily="50" charset="-128"/>
                <a:cs typeface="メイリオ" pitchFamily="50" charset="-128"/>
              </a:rPr>
              <a:t>●超える</a:t>
            </a:r>
            <a:r>
              <a:rPr lang="en-US" altLang="ja-JP" sz="1000" dirty="0" smtClean="0">
                <a:solidFill>
                  <a:srgbClr val="FF9933"/>
                </a:solidFill>
                <a:latin typeface="メイリオ" pitchFamily="50" charset="-128"/>
                <a:ea typeface="メイリオ" pitchFamily="50" charset="-128"/>
                <a:cs typeface="メイリオ" pitchFamily="50" charset="-128"/>
              </a:rPr>
              <a:t>:</a:t>
            </a:r>
          </a:p>
          <a:p>
            <a:pPr>
              <a:lnSpc>
                <a:spcPts val="1200"/>
              </a:lnSpc>
            </a:pPr>
            <a:r>
              <a:rPr lang="ja-JP" altLang="en-US" sz="1000" dirty="0">
                <a:solidFill>
                  <a:srgbClr val="FF9933"/>
                </a:solidFill>
                <a:latin typeface="メイリオ" pitchFamily="50" charset="-128"/>
                <a:ea typeface="メイリオ" pitchFamily="50" charset="-128"/>
                <a:cs typeface="メイリオ" pitchFamily="50" charset="-128"/>
              </a:rPr>
              <a:t>●</a:t>
            </a:r>
            <a:r>
              <a:rPr lang="ja-JP" altLang="en-US" sz="1000" dirty="0" smtClean="0">
                <a:solidFill>
                  <a:srgbClr val="FF9933"/>
                </a:solidFill>
                <a:latin typeface="メイリオ" pitchFamily="50" charset="-128"/>
                <a:ea typeface="メイリオ" pitchFamily="50" charset="-128"/>
                <a:cs typeface="メイリオ" pitchFamily="50" charset="-128"/>
              </a:rPr>
              <a:t>範囲　</a:t>
            </a:r>
            <a:r>
              <a:rPr lang="en-US" altLang="ja-JP" sz="1000" dirty="0" smtClean="0">
                <a:solidFill>
                  <a:srgbClr val="FF9933"/>
                </a:solidFill>
                <a:latin typeface="メイリオ" pitchFamily="50" charset="-128"/>
                <a:ea typeface="メイリオ" pitchFamily="50" charset="-128"/>
                <a:cs typeface="メイリオ" pitchFamily="50" charset="-128"/>
              </a:rPr>
              <a:t>:</a:t>
            </a:r>
          </a:p>
          <a:p>
            <a:pPr>
              <a:lnSpc>
                <a:spcPts val="1200"/>
              </a:lnSpc>
            </a:pPr>
            <a:r>
              <a:rPr lang="ja-JP" altLang="en-US" sz="1000" dirty="0">
                <a:solidFill>
                  <a:srgbClr val="FF9933"/>
                </a:solidFill>
                <a:latin typeface="メイリオ" pitchFamily="50" charset="-128"/>
                <a:ea typeface="メイリオ" pitchFamily="50" charset="-128"/>
                <a:cs typeface="メイリオ" pitchFamily="50" charset="-128"/>
              </a:rPr>
              <a:t>●</a:t>
            </a:r>
            <a:r>
              <a:rPr lang="ja-JP" altLang="en-US" sz="1000" dirty="0" smtClean="0">
                <a:solidFill>
                  <a:srgbClr val="FF9933"/>
                </a:solidFill>
                <a:latin typeface="メイリオ" pitchFamily="50" charset="-128"/>
                <a:ea typeface="メイリオ" pitchFamily="50" charset="-128"/>
                <a:cs typeface="メイリオ" pitchFamily="50" charset="-128"/>
              </a:rPr>
              <a:t>範囲外</a:t>
            </a:r>
            <a:r>
              <a:rPr lang="en-US" altLang="ja-JP" sz="1000" dirty="0" smtClean="0">
                <a:solidFill>
                  <a:srgbClr val="FF9933"/>
                </a:solidFill>
                <a:latin typeface="メイリオ" pitchFamily="50" charset="-128"/>
                <a:ea typeface="メイリオ" pitchFamily="50" charset="-128"/>
                <a:cs typeface="メイリオ" pitchFamily="50" charset="-128"/>
              </a:rPr>
              <a:t>:</a:t>
            </a:r>
          </a:p>
          <a:p>
            <a:pPr algn="ctr">
              <a:lnSpc>
                <a:spcPts val="1400"/>
              </a:lnSpc>
            </a:pPr>
            <a:endParaRPr kumimoji="1" lang="en-US" altLang="ja-JP" sz="800" dirty="0" smtClean="0">
              <a:solidFill>
                <a:schemeClr val="bg1"/>
              </a:solidFill>
              <a:latin typeface="メイリオ" pitchFamily="50" charset="-128"/>
              <a:ea typeface="メイリオ" pitchFamily="50" charset="-128"/>
              <a:cs typeface="メイリオ" pitchFamily="50" charset="-128"/>
            </a:endParaRPr>
          </a:p>
        </p:txBody>
      </p:sp>
      <p:pic>
        <p:nvPicPr>
          <p:cNvPr id="3082" name="Picture 10" descr="C:\Users\sgwpc\Desktop\yoshiiさん\iQube試験\koyama\バグチェック\2.18.0\WF11-1.png"/>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589240" y="4403739"/>
            <a:ext cx="710180" cy="151831"/>
          </a:xfrm>
          <a:prstGeom prst="rect">
            <a:avLst/>
          </a:prstGeom>
          <a:noFill/>
          <a:extLst>
            <a:ext uri="{909E8E84-426E-40DD-AFC4-6F175D3DCCD1}">
              <a14:hiddenFill xmlns:a14="http://schemas.microsoft.com/office/drawing/2010/main">
                <a:solidFill>
                  <a:srgbClr val="FFFFFF"/>
                </a:solidFill>
              </a14:hiddenFill>
            </a:ext>
          </a:extLst>
        </p:spPr>
      </p:pic>
      <p:pic>
        <p:nvPicPr>
          <p:cNvPr id="3083" name="Picture 11" descr="C:\Users\sgwpc\Desktop\yoshiiさん\iQube試験\koyama\バグチェック\2.18.0\WF11-2.png"/>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589240" y="4572000"/>
            <a:ext cx="708723" cy="134994"/>
          </a:xfrm>
          <a:prstGeom prst="rect">
            <a:avLst/>
          </a:prstGeom>
          <a:noFill/>
          <a:extLst>
            <a:ext uri="{909E8E84-426E-40DD-AFC4-6F175D3DCCD1}">
              <a14:hiddenFill xmlns:a14="http://schemas.microsoft.com/office/drawing/2010/main">
                <a:solidFill>
                  <a:srgbClr val="FFFFFF"/>
                </a:solidFill>
              </a14:hiddenFill>
            </a:ext>
          </a:extLst>
        </p:spPr>
      </p:pic>
      <p:pic>
        <p:nvPicPr>
          <p:cNvPr id="3086" name="Picture 14" descr="C:\Users\sgwpc\Desktop\yoshiiさん\iQube試験\koyama\バグチェック\2.18.0\WF11-4.png"/>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589240" y="4905218"/>
            <a:ext cx="1135912" cy="122006"/>
          </a:xfrm>
          <a:prstGeom prst="rect">
            <a:avLst/>
          </a:prstGeom>
          <a:noFill/>
          <a:extLst>
            <a:ext uri="{909E8E84-426E-40DD-AFC4-6F175D3DCCD1}">
              <a14:hiddenFill xmlns:a14="http://schemas.microsoft.com/office/drawing/2010/main">
                <a:solidFill>
                  <a:srgbClr val="FFFFFF"/>
                </a:solidFill>
              </a14:hiddenFill>
            </a:ext>
          </a:extLst>
        </p:spPr>
      </p:pic>
      <p:pic>
        <p:nvPicPr>
          <p:cNvPr id="3087" name="Picture 15" descr="C:\Users\sgwpc\Desktop\yoshiiさん\iQube試験\koyama\バグチェック\2.18.0\WF11-3.png"/>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5615032" y="4731545"/>
            <a:ext cx="1035691" cy="139698"/>
          </a:xfrm>
          <a:prstGeom prst="rect">
            <a:avLst/>
          </a:prstGeom>
          <a:noFill/>
          <a:extLst>
            <a:ext uri="{909E8E84-426E-40DD-AFC4-6F175D3DCCD1}">
              <a14:hiddenFill xmlns:a14="http://schemas.microsoft.com/office/drawing/2010/main">
                <a:solidFill>
                  <a:srgbClr val="FFFFFF"/>
                </a:solidFill>
              </a14:hiddenFill>
            </a:ext>
          </a:extLst>
        </p:spPr>
      </p:pic>
      <p:sp>
        <p:nvSpPr>
          <p:cNvPr id="180" name="テキスト ボックス 179"/>
          <p:cNvSpPr txBox="1"/>
          <p:nvPr/>
        </p:nvSpPr>
        <p:spPr>
          <a:xfrm>
            <a:off x="4859112" y="5352173"/>
            <a:ext cx="1969588" cy="1169551"/>
          </a:xfrm>
          <a:prstGeom prst="rect">
            <a:avLst/>
          </a:prstGeom>
          <a:noFill/>
        </p:spPr>
        <p:txBody>
          <a:bodyPr wrap="square" rtlCol="0">
            <a:spAutoFit/>
          </a:bodyPr>
          <a:lstStyle/>
          <a:p>
            <a:r>
              <a:rPr lang="ja-JP" altLang="en-US" sz="1000" dirty="0" smtClean="0">
                <a:solidFill>
                  <a:prstClr val="black"/>
                </a:solidFill>
                <a:latin typeface="メイリオ" pitchFamily="50" charset="-128"/>
                <a:ea typeface="メイリオ" pitchFamily="50" charset="-128"/>
                <a:cs typeface="メイリオ" pitchFamily="50" charset="-128"/>
              </a:rPr>
              <a:t>上限と下限はそれぞれ本項目で設定された数値は</a:t>
            </a:r>
            <a:r>
              <a:rPr lang="ja-JP" altLang="en-US" sz="1000" b="1" dirty="0" smtClean="0">
                <a:solidFill>
                  <a:srgbClr val="FF0000"/>
                </a:solidFill>
                <a:latin typeface="メイリオ" pitchFamily="50" charset="-128"/>
                <a:ea typeface="メイリオ" pitchFamily="50" charset="-128"/>
                <a:cs typeface="メイリオ" pitchFamily="50" charset="-128"/>
              </a:rPr>
              <a:t>最小値以上最大値以下</a:t>
            </a:r>
            <a:r>
              <a:rPr lang="ja-JP" altLang="en-US" sz="1000" dirty="0" smtClean="0">
                <a:latin typeface="メイリオ" pitchFamily="50" charset="-128"/>
                <a:ea typeface="メイリオ" pitchFamily="50" charset="-128"/>
                <a:cs typeface="メイリオ" pitchFamily="50" charset="-128"/>
              </a:rPr>
              <a:t>（</a:t>
            </a:r>
            <a:r>
              <a:rPr lang="ja-JP" altLang="en-US" sz="1000" dirty="0" smtClean="0">
                <a:solidFill>
                  <a:srgbClr val="FF0000"/>
                </a:solidFill>
                <a:latin typeface="メイリオ" pitchFamily="50" charset="-128"/>
                <a:ea typeface="メイリオ" pitchFamily="50" charset="-128"/>
                <a:cs typeface="メイリオ" pitchFamily="50" charset="-128"/>
              </a:rPr>
              <a:t>下限</a:t>
            </a:r>
            <a:r>
              <a:rPr lang="ja-JP" altLang="en-US" sz="1000" dirty="0" smtClean="0">
                <a:latin typeface="メイリオ" pitchFamily="50" charset="-128"/>
                <a:ea typeface="メイリオ" pitchFamily="50" charset="-128"/>
                <a:cs typeface="メイリオ" pitchFamily="50" charset="-128"/>
              </a:rPr>
              <a:t>は</a:t>
            </a:r>
            <a:r>
              <a:rPr lang="ja-JP" altLang="en-US" sz="1000" dirty="0" smtClean="0">
                <a:solidFill>
                  <a:srgbClr val="FF0000"/>
                </a:solidFill>
                <a:latin typeface="メイリオ" pitchFamily="50" charset="-128"/>
                <a:ea typeface="メイリオ" pitchFamily="50" charset="-128"/>
                <a:cs typeface="メイリオ" pitchFamily="50" charset="-128"/>
              </a:rPr>
              <a:t>上限以下</a:t>
            </a:r>
            <a:r>
              <a:rPr lang="ja-JP" altLang="en-US" sz="1000" dirty="0" smtClean="0">
                <a:latin typeface="メイリオ" pitchFamily="50" charset="-128"/>
                <a:ea typeface="メイリオ" pitchFamily="50" charset="-128"/>
                <a:cs typeface="メイリオ" pitchFamily="50" charset="-128"/>
              </a:rPr>
              <a:t>）にて設定できます。</a:t>
            </a:r>
            <a:endParaRPr lang="en-US" altLang="ja-JP" sz="1000" dirty="0" smtClean="0">
              <a:latin typeface="メイリオ" pitchFamily="50" charset="-128"/>
              <a:ea typeface="メイリオ" pitchFamily="50" charset="-128"/>
              <a:cs typeface="メイリオ" pitchFamily="50" charset="-128"/>
            </a:endParaRPr>
          </a:p>
          <a:p>
            <a:r>
              <a:rPr lang="ja-JP" altLang="en-US" sz="1000" dirty="0" smtClean="0">
                <a:latin typeface="メイリオ" pitchFamily="50" charset="-128"/>
                <a:ea typeface="メイリオ" pitchFamily="50" charset="-128"/>
                <a:cs typeface="メイリオ" pitchFamily="50" charset="-128"/>
              </a:rPr>
              <a:t>それ以外の値を設定、または</a:t>
            </a:r>
            <a:r>
              <a:rPr lang="ja-JP" altLang="en-US" sz="1000" dirty="0" smtClean="0">
                <a:solidFill>
                  <a:srgbClr val="FF0000"/>
                </a:solidFill>
                <a:latin typeface="メイリオ" pitchFamily="50" charset="-128"/>
                <a:ea typeface="メイリオ" pitchFamily="50" charset="-128"/>
                <a:cs typeface="メイリオ" pitchFamily="50" charset="-128"/>
              </a:rPr>
              <a:t>経路未選択</a:t>
            </a:r>
            <a:r>
              <a:rPr lang="ja-JP" altLang="en-US" sz="1000" dirty="0" smtClean="0">
                <a:latin typeface="メイリオ" pitchFamily="50" charset="-128"/>
                <a:ea typeface="メイリオ" pitchFamily="50" charset="-128"/>
                <a:cs typeface="メイリオ" pitchFamily="50" charset="-128"/>
              </a:rPr>
              <a:t>の状態で保存しようとすると</a:t>
            </a:r>
            <a:r>
              <a:rPr lang="ja-JP" altLang="en-US" sz="1000" dirty="0" smtClean="0">
                <a:solidFill>
                  <a:srgbClr val="FF0000"/>
                </a:solidFill>
                <a:latin typeface="メイリオ" pitchFamily="50" charset="-128"/>
                <a:ea typeface="メイリオ" pitchFamily="50" charset="-128"/>
                <a:cs typeface="メイリオ" pitchFamily="50" charset="-128"/>
              </a:rPr>
              <a:t>エラー</a:t>
            </a:r>
            <a:r>
              <a:rPr lang="ja-JP" altLang="en-US" sz="1000" dirty="0" smtClean="0">
                <a:latin typeface="メイリオ" pitchFamily="50" charset="-128"/>
                <a:ea typeface="メイリオ" pitchFamily="50" charset="-128"/>
                <a:cs typeface="メイリオ" pitchFamily="50" charset="-128"/>
              </a:rPr>
              <a:t>が表示されます。</a:t>
            </a:r>
            <a:endParaRPr lang="en-US" altLang="ja-JP" sz="1000" dirty="0" smtClean="0">
              <a:latin typeface="メイリオ" pitchFamily="50" charset="-128"/>
              <a:ea typeface="メイリオ" pitchFamily="50" charset="-128"/>
              <a:cs typeface="メイリオ" pitchFamily="50" charset="-128"/>
            </a:endParaRPr>
          </a:p>
        </p:txBody>
      </p:sp>
      <p:pic>
        <p:nvPicPr>
          <p:cNvPr id="181" name="図 180"/>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921765" y="5204884"/>
            <a:ext cx="832500" cy="180000"/>
          </a:xfrm>
          <a:prstGeom prst="rect">
            <a:avLst/>
          </a:prstGeom>
        </p:spPr>
      </p:pic>
      <p:sp>
        <p:nvSpPr>
          <p:cNvPr id="183" name="テキスト ボックス 182"/>
          <p:cNvSpPr txBox="1"/>
          <p:nvPr/>
        </p:nvSpPr>
        <p:spPr>
          <a:xfrm>
            <a:off x="6021288" y="4355976"/>
            <a:ext cx="424165" cy="246221"/>
          </a:xfrm>
          <a:prstGeom prst="rect">
            <a:avLst/>
          </a:prstGeom>
          <a:noFill/>
        </p:spPr>
        <p:txBody>
          <a:bodyPr wrap="square" rtlCol="0">
            <a:spAutoFit/>
          </a:bodyPr>
          <a:lstStyle/>
          <a:p>
            <a:r>
              <a:rPr kumimoji="1" lang="ja-JP" altLang="en-US" sz="1000" b="1" dirty="0" smtClean="0">
                <a:solidFill>
                  <a:srgbClr val="FF0000"/>
                </a:solidFill>
                <a:latin typeface="SimHei" panose="02010609060101010101" pitchFamily="49" charset="-122"/>
                <a:ea typeface="SimHei" panose="02010609060101010101" pitchFamily="49" charset="-122"/>
                <a:cs typeface="メイリオ" panose="020B0604030504040204" pitchFamily="50" charset="-128"/>
              </a:rPr>
              <a:t>①</a:t>
            </a:r>
            <a:endParaRPr kumimoji="1" lang="ja-JP" altLang="en-US" sz="800" b="1" dirty="0">
              <a:solidFill>
                <a:srgbClr val="FF0000"/>
              </a:solidFill>
              <a:latin typeface="SimHei" panose="02010609060101010101" pitchFamily="49" charset="-122"/>
              <a:ea typeface="SimHei" panose="02010609060101010101" pitchFamily="49" charset="-122"/>
              <a:cs typeface="メイリオ" panose="020B0604030504040204" pitchFamily="50" charset="-128"/>
            </a:endParaRPr>
          </a:p>
        </p:txBody>
      </p:sp>
      <p:sp>
        <p:nvSpPr>
          <p:cNvPr id="198" name="テキスト ボックス 197"/>
          <p:cNvSpPr txBox="1"/>
          <p:nvPr/>
        </p:nvSpPr>
        <p:spPr>
          <a:xfrm>
            <a:off x="6381328" y="4720000"/>
            <a:ext cx="424165" cy="246221"/>
          </a:xfrm>
          <a:prstGeom prst="rect">
            <a:avLst/>
          </a:prstGeom>
          <a:noFill/>
        </p:spPr>
        <p:txBody>
          <a:bodyPr wrap="square" rtlCol="0">
            <a:spAutoFit/>
          </a:bodyPr>
          <a:lstStyle/>
          <a:p>
            <a:r>
              <a:rPr kumimoji="1" lang="ja-JP" altLang="en-US" sz="1000" b="1" dirty="0" smtClean="0">
                <a:solidFill>
                  <a:srgbClr val="FF0000"/>
                </a:solidFill>
                <a:latin typeface="SimHei" panose="02010609060101010101" pitchFamily="49" charset="-122"/>
                <a:ea typeface="SimHei" panose="02010609060101010101" pitchFamily="49" charset="-122"/>
                <a:cs typeface="メイリオ" panose="020B0604030504040204" pitchFamily="50" charset="-128"/>
              </a:rPr>
              <a:t>①</a:t>
            </a:r>
            <a:endParaRPr kumimoji="1" lang="ja-JP" altLang="en-US" sz="800" b="1" dirty="0">
              <a:solidFill>
                <a:srgbClr val="FF0000"/>
              </a:solidFill>
              <a:latin typeface="SimHei" panose="02010609060101010101" pitchFamily="49" charset="-122"/>
              <a:ea typeface="SimHei" panose="02010609060101010101" pitchFamily="49" charset="-122"/>
              <a:cs typeface="メイリオ" panose="020B0604030504040204" pitchFamily="50" charset="-128"/>
            </a:endParaRPr>
          </a:p>
        </p:txBody>
      </p:sp>
      <p:sp>
        <p:nvSpPr>
          <p:cNvPr id="199" name="テキスト ボックス 198"/>
          <p:cNvSpPr txBox="1"/>
          <p:nvPr/>
        </p:nvSpPr>
        <p:spPr>
          <a:xfrm>
            <a:off x="5805264" y="4871243"/>
            <a:ext cx="424165" cy="246221"/>
          </a:xfrm>
          <a:prstGeom prst="rect">
            <a:avLst/>
          </a:prstGeom>
          <a:noFill/>
        </p:spPr>
        <p:txBody>
          <a:bodyPr wrap="square" rtlCol="0">
            <a:spAutoFit/>
          </a:bodyPr>
          <a:lstStyle/>
          <a:p>
            <a:r>
              <a:rPr kumimoji="1" lang="ja-JP" altLang="en-US" sz="1000" b="1" dirty="0" smtClean="0">
                <a:solidFill>
                  <a:srgbClr val="FF0000"/>
                </a:solidFill>
                <a:latin typeface="SimHei" panose="02010609060101010101" pitchFamily="49" charset="-122"/>
                <a:ea typeface="SimHei" panose="02010609060101010101" pitchFamily="49" charset="-122"/>
                <a:cs typeface="メイリオ" panose="020B0604030504040204" pitchFamily="50" charset="-128"/>
              </a:rPr>
              <a:t>①</a:t>
            </a:r>
            <a:endParaRPr kumimoji="1" lang="ja-JP" altLang="en-US" sz="800" b="1" dirty="0">
              <a:solidFill>
                <a:srgbClr val="FF0000"/>
              </a:solidFill>
              <a:latin typeface="SimHei" panose="02010609060101010101" pitchFamily="49" charset="-122"/>
              <a:ea typeface="SimHei" panose="02010609060101010101" pitchFamily="49" charset="-122"/>
              <a:cs typeface="メイリオ" panose="020B0604030504040204" pitchFamily="50" charset="-128"/>
            </a:endParaRPr>
          </a:p>
        </p:txBody>
      </p:sp>
      <p:sp>
        <p:nvSpPr>
          <p:cNvPr id="200" name="テキスト ボックス 199"/>
          <p:cNvSpPr txBox="1"/>
          <p:nvPr/>
        </p:nvSpPr>
        <p:spPr>
          <a:xfrm>
            <a:off x="5949280" y="4517789"/>
            <a:ext cx="424165" cy="246221"/>
          </a:xfrm>
          <a:prstGeom prst="rect">
            <a:avLst/>
          </a:prstGeom>
          <a:noFill/>
        </p:spPr>
        <p:txBody>
          <a:bodyPr wrap="square" rtlCol="0">
            <a:spAutoFit/>
          </a:bodyPr>
          <a:lstStyle/>
          <a:p>
            <a:r>
              <a:rPr lang="ja-JP" altLang="en-US" sz="1000" dirty="0">
                <a:solidFill>
                  <a:srgbClr val="FF0000"/>
                </a:solidFill>
                <a:latin typeface="SimHei" panose="02010609060101010101" pitchFamily="49" charset="-122"/>
                <a:ea typeface="SimHei" panose="02010609060101010101" pitchFamily="49" charset="-122"/>
                <a:cs typeface="メイリオ" panose="020B0604030504040204" pitchFamily="50" charset="-128"/>
              </a:rPr>
              <a:t>②</a:t>
            </a:r>
            <a:endParaRPr kumimoji="1" lang="ja-JP" altLang="en-US" sz="800" dirty="0">
              <a:solidFill>
                <a:srgbClr val="FF0000"/>
              </a:solidFill>
              <a:latin typeface="SimHei" panose="02010609060101010101" pitchFamily="49" charset="-122"/>
              <a:ea typeface="SimHei" panose="02010609060101010101" pitchFamily="49" charset="-122"/>
              <a:cs typeface="メイリオ" panose="020B0604030504040204" pitchFamily="50" charset="-128"/>
            </a:endParaRPr>
          </a:p>
        </p:txBody>
      </p:sp>
      <p:sp>
        <p:nvSpPr>
          <p:cNvPr id="202" name="テキスト ボックス 201"/>
          <p:cNvSpPr txBox="1"/>
          <p:nvPr/>
        </p:nvSpPr>
        <p:spPr>
          <a:xfrm>
            <a:off x="5733256" y="4720000"/>
            <a:ext cx="424165" cy="246221"/>
          </a:xfrm>
          <a:prstGeom prst="rect">
            <a:avLst/>
          </a:prstGeom>
          <a:noFill/>
        </p:spPr>
        <p:txBody>
          <a:bodyPr wrap="square" rtlCol="0">
            <a:spAutoFit/>
          </a:bodyPr>
          <a:lstStyle/>
          <a:p>
            <a:r>
              <a:rPr lang="ja-JP" altLang="en-US" sz="1000" dirty="0">
                <a:solidFill>
                  <a:srgbClr val="FF0000"/>
                </a:solidFill>
                <a:latin typeface="SimHei" panose="02010609060101010101" pitchFamily="49" charset="-122"/>
                <a:ea typeface="SimHei" panose="02010609060101010101" pitchFamily="49" charset="-122"/>
                <a:cs typeface="メイリオ" panose="020B0604030504040204" pitchFamily="50" charset="-128"/>
              </a:rPr>
              <a:t>②</a:t>
            </a:r>
            <a:endParaRPr kumimoji="1" lang="ja-JP" altLang="en-US" sz="800" dirty="0">
              <a:solidFill>
                <a:srgbClr val="FF0000"/>
              </a:solidFill>
              <a:latin typeface="SimHei" panose="02010609060101010101" pitchFamily="49" charset="-122"/>
              <a:ea typeface="SimHei" panose="02010609060101010101" pitchFamily="49" charset="-122"/>
              <a:cs typeface="メイリオ" panose="020B0604030504040204" pitchFamily="50" charset="-128"/>
            </a:endParaRPr>
          </a:p>
        </p:txBody>
      </p:sp>
      <p:sp>
        <p:nvSpPr>
          <p:cNvPr id="203" name="テキスト ボックス 202"/>
          <p:cNvSpPr txBox="1"/>
          <p:nvPr/>
        </p:nvSpPr>
        <p:spPr>
          <a:xfrm>
            <a:off x="6461219" y="4864016"/>
            <a:ext cx="424165" cy="246221"/>
          </a:xfrm>
          <a:prstGeom prst="rect">
            <a:avLst/>
          </a:prstGeom>
          <a:noFill/>
        </p:spPr>
        <p:txBody>
          <a:bodyPr wrap="square" rtlCol="0">
            <a:spAutoFit/>
          </a:bodyPr>
          <a:lstStyle/>
          <a:p>
            <a:r>
              <a:rPr lang="ja-JP" altLang="en-US" sz="1000" dirty="0">
                <a:solidFill>
                  <a:srgbClr val="FF0000"/>
                </a:solidFill>
                <a:latin typeface="SimHei" panose="02010609060101010101" pitchFamily="49" charset="-122"/>
                <a:ea typeface="SimHei" panose="02010609060101010101" pitchFamily="49" charset="-122"/>
                <a:cs typeface="メイリオ" panose="020B0604030504040204" pitchFamily="50" charset="-128"/>
              </a:rPr>
              <a:t>②</a:t>
            </a:r>
            <a:endParaRPr kumimoji="1" lang="ja-JP" altLang="en-US" sz="800" dirty="0">
              <a:solidFill>
                <a:srgbClr val="FF0000"/>
              </a:solidFill>
              <a:latin typeface="SimHei" panose="02010609060101010101" pitchFamily="49" charset="-122"/>
              <a:ea typeface="SimHei" panose="02010609060101010101" pitchFamily="49" charset="-122"/>
              <a:cs typeface="メイリオ" panose="020B0604030504040204" pitchFamily="50" charset="-128"/>
            </a:endParaRPr>
          </a:p>
        </p:txBody>
      </p:sp>
      <p:sp>
        <p:nvSpPr>
          <p:cNvPr id="207" name="角丸四角形 206"/>
          <p:cNvSpPr/>
          <p:nvPr/>
        </p:nvSpPr>
        <p:spPr>
          <a:xfrm>
            <a:off x="88658" y="2016767"/>
            <a:ext cx="2908294" cy="322985"/>
          </a:xfrm>
          <a:prstGeom prst="roundRect">
            <a:avLst/>
          </a:prstGeom>
          <a:noFill/>
          <a:ln>
            <a:solidFill>
              <a:srgbClr val="FF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08" name="直線矢印コネクタ 207"/>
          <p:cNvCxnSpPr>
            <a:stCxn id="102" idx="1"/>
            <a:endCxn id="207" idx="3"/>
          </p:cNvCxnSpPr>
          <p:nvPr/>
        </p:nvCxnSpPr>
        <p:spPr>
          <a:xfrm rot="10800000" flipV="1">
            <a:off x="2996952" y="1548824"/>
            <a:ext cx="1832230" cy="629435"/>
          </a:xfrm>
          <a:prstGeom prst="bentConnector3">
            <a:avLst>
              <a:gd name="adj1" fmla="val 50000"/>
            </a:avLst>
          </a:prstGeom>
          <a:ln w="22225">
            <a:solidFill>
              <a:srgbClr val="FF9933"/>
            </a:solidFill>
            <a:headEnd type="oval"/>
            <a:tailEnd type="arrow"/>
          </a:ln>
        </p:spPr>
        <p:style>
          <a:lnRef idx="1">
            <a:schemeClr val="accent1"/>
          </a:lnRef>
          <a:fillRef idx="0">
            <a:schemeClr val="accent1"/>
          </a:fillRef>
          <a:effectRef idx="0">
            <a:schemeClr val="accent1"/>
          </a:effectRef>
          <a:fontRef idx="minor">
            <a:schemeClr val="tx1"/>
          </a:fontRef>
        </p:style>
      </p:cxnSp>
      <p:pic>
        <p:nvPicPr>
          <p:cNvPr id="219" name="図 218"/>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628800" y="6556598"/>
            <a:ext cx="304800" cy="247650"/>
          </a:xfrm>
          <a:prstGeom prst="rect">
            <a:avLst/>
          </a:prstGeom>
        </p:spPr>
      </p:pic>
      <p:sp>
        <p:nvSpPr>
          <p:cNvPr id="225" name="テキスト ボックス 224"/>
          <p:cNvSpPr txBox="1"/>
          <p:nvPr/>
        </p:nvSpPr>
        <p:spPr>
          <a:xfrm>
            <a:off x="137661" y="6804248"/>
            <a:ext cx="4839365" cy="246221"/>
          </a:xfrm>
          <a:prstGeom prst="rect">
            <a:avLst/>
          </a:prstGeom>
          <a:noFill/>
        </p:spPr>
        <p:txBody>
          <a:bodyPr wrap="square" rtlCol="0">
            <a:spAutoFit/>
          </a:bodyPr>
          <a:lstStyle/>
          <a:p>
            <a:pPr>
              <a:lnSpc>
                <a:spcPts val="1200"/>
              </a:lnSpc>
            </a:pPr>
            <a:r>
              <a:rPr kumimoji="1" lang="ja-JP" altLang="en-US" sz="1200" dirty="0" smtClean="0">
                <a:latin typeface="メイリオ" pitchFamily="50" charset="-128"/>
                <a:ea typeface="メイリオ" pitchFamily="50" charset="-128"/>
                <a:cs typeface="メイリオ" pitchFamily="50" charset="-128"/>
              </a:rPr>
              <a:t>経路のスキップを設定した</a:t>
            </a:r>
            <a:r>
              <a:rPr kumimoji="1" lang="ja-JP" altLang="en-US" sz="1200" b="1" dirty="0" smtClean="0">
                <a:latin typeface="メイリオ" pitchFamily="50" charset="-128"/>
                <a:ea typeface="メイリオ" pitchFamily="50" charset="-128"/>
                <a:cs typeface="メイリオ" pitchFamily="50" charset="-128"/>
              </a:rPr>
              <a:t>項目</a:t>
            </a:r>
            <a:r>
              <a:rPr kumimoji="1" lang="ja-JP" altLang="en-US" sz="1200" dirty="0" smtClean="0">
                <a:latin typeface="メイリオ" pitchFamily="50" charset="-128"/>
                <a:ea typeface="メイリオ" pitchFamily="50" charset="-128"/>
                <a:cs typeface="メイリオ" pitchFamily="50" charset="-128"/>
              </a:rPr>
              <a:t>と</a:t>
            </a:r>
            <a:r>
              <a:rPr kumimoji="1" lang="ja-JP" altLang="en-US" sz="1200" b="1" dirty="0" smtClean="0">
                <a:latin typeface="メイリオ" pitchFamily="50" charset="-128"/>
                <a:ea typeface="メイリオ" pitchFamily="50" charset="-128"/>
                <a:cs typeface="メイリオ" pitchFamily="50" charset="-128"/>
              </a:rPr>
              <a:t>対象の経路</a:t>
            </a:r>
            <a:r>
              <a:rPr kumimoji="1" lang="ja-JP" altLang="en-US" sz="1200" dirty="0" smtClean="0">
                <a:latin typeface="メイリオ" pitchFamily="50" charset="-128"/>
                <a:ea typeface="メイリオ" pitchFamily="50" charset="-128"/>
                <a:cs typeface="メイリオ" pitchFamily="50" charset="-128"/>
              </a:rPr>
              <a:t>に</a:t>
            </a:r>
            <a:r>
              <a:rPr kumimoji="1" lang="en-US" altLang="ja-JP" sz="1200" b="1" dirty="0" smtClean="0">
                <a:solidFill>
                  <a:srgbClr val="FF0000"/>
                </a:solidFill>
                <a:latin typeface="メイリオ" pitchFamily="50" charset="-128"/>
                <a:ea typeface="メイリオ" pitchFamily="50" charset="-128"/>
                <a:cs typeface="メイリオ" pitchFamily="50" charset="-128"/>
              </a:rPr>
              <a:t>※</a:t>
            </a:r>
            <a:r>
              <a:rPr kumimoji="1" lang="ja-JP" altLang="en-US" sz="1200" dirty="0" smtClean="0">
                <a:latin typeface="メイリオ" pitchFamily="50" charset="-128"/>
                <a:ea typeface="メイリオ" pitchFamily="50" charset="-128"/>
                <a:cs typeface="メイリオ" pitchFamily="50" charset="-128"/>
              </a:rPr>
              <a:t>が表示されます。</a:t>
            </a:r>
            <a:endParaRPr kumimoji="1" lang="en-US" altLang="ja-JP" sz="1200" dirty="0" smtClean="0">
              <a:latin typeface="メイリオ" pitchFamily="50" charset="-128"/>
              <a:ea typeface="メイリオ" pitchFamily="50" charset="-128"/>
              <a:cs typeface="メイリオ" pitchFamily="50" charset="-128"/>
            </a:endParaRPr>
          </a:p>
        </p:txBody>
      </p:sp>
      <p:sp>
        <p:nvSpPr>
          <p:cNvPr id="226" name="角丸四角形 225"/>
          <p:cNvSpPr/>
          <p:nvPr/>
        </p:nvSpPr>
        <p:spPr>
          <a:xfrm>
            <a:off x="260648" y="7402970"/>
            <a:ext cx="288901" cy="322969"/>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7" name="角丸四角形 226"/>
          <p:cNvSpPr/>
          <p:nvPr/>
        </p:nvSpPr>
        <p:spPr>
          <a:xfrm>
            <a:off x="219188" y="8199533"/>
            <a:ext cx="288901" cy="244617"/>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48" name="カギ線コネクタ 147"/>
          <p:cNvCxnSpPr/>
          <p:nvPr/>
        </p:nvCxnSpPr>
        <p:spPr>
          <a:xfrm rot="10800000" flipV="1">
            <a:off x="489164" y="6976461"/>
            <a:ext cx="2976346" cy="1275239"/>
          </a:xfrm>
          <a:prstGeom prst="bentConnector3">
            <a:avLst>
              <a:gd name="adj1" fmla="val -564"/>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30" name="カギ線コネクタ 229"/>
          <p:cNvCxnSpPr/>
          <p:nvPr/>
        </p:nvCxnSpPr>
        <p:spPr>
          <a:xfrm flipH="1">
            <a:off x="549551" y="7509915"/>
            <a:ext cx="2915959" cy="0"/>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33" name="正方形/長方形 232"/>
          <p:cNvSpPr/>
          <p:nvPr/>
        </p:nvSpPr>
        <p:spPr>
          <a:xfrm>
            <a:off x="6237312" y="4355976"/>
            <a:ext cx="595035" cy="374461"/>
          </a:xfrm>
          <a:prstGeom prst="rect">
            <a:avLst/>
          </a:prstGeom>
        </p:spPr>
        <p:txBody>
          <a:bodyPr wrap="none">
            <a:spAutoFit/>
          </a:bodyPr>
          <a:lstStyle/>
          <a:p>
            <a:pPr lvl="0" algn="ctr">
              <a:lnSpc>
                <a:spcPts val="1100"/>
              </a:lnSpc>
            </a:pPr>
            <a:r>
              <a:rPr lang="ja-JP" altLang="en-US" sz="800" dirty="0">
                <a:solidFill>
                  <a:srgbClr val="FF0000"/>
                </a:solidFill>
                <a:latin typeface="メイリオ" pitchFamily="50" charset="-128"/>
                <a:ea typeface="メイリオ" pitchFamily="50" charset="-128"/>
                <a:cs typeface="メイリオ" pitchFamily="50" charset="-128"/>
              </a:rPr>
              <a:t>①＝</a:t>
            </a:r>
            <a:r>
              <a:rPr lang="ja-JP" altLang="en-US" sz="800" dirty="0" smtClean="0">
                <a:solidFill>
                  <a:srgbClr val="FF0000"/>
                </a:solidFill>
                <a:latin typeface="メイリオ" pitchFamily="50" charset="-128"/>
                <a:ea typeface="メイリオ" pitchFamily="50" charset="-128"/>
                <a:cs typeface="メイリオ" pitchFamily="50" charset="-128"/>
              </a:rPr>
              <a:t>上限</a:t>
            </a:r>
            <a:endParaRPr lang="en-US" altLang="ja-JP" sz="800" dirty="0" smtClean="0">
              <a:solidFill>
                <a:srgbClr val="FF0000"/>
              </a:solidFill>
              <a:latin typeface="メイリオ" pitchFamily="50" charset="-128"/>
              <a:ea typeface="メイリオ" pitchFamily="50" charset="-128"/>
              <a:cs typeface="メイリオ" pitchFamily="50" charset="-128"/>
            </a:endParaRPr>
          </a:p>
          <a:p>
            <a:pPr lvl="0" algn="ctr">
              <a:lnSpc>
                <a:spcPts val="1100"/>
              </a:lnSpc>
            </a:pPr>
            <a:r>
              <a:rPr lang="ja-JP" altLang="en-US" sz="800" dirty="0" smtClean="0">
                <a:solidFill>
                  <a:srgbClr val="FF0000"/>
                </a:solidFill>
                <a:latin typeface="メイリオ" pitchFamily="50" charset="-128"/>
                <a:ea typeface="メイリオ" pitchFamily="50" charset="-128"/>
                <a:cs typeface="メイリオ" pitchFamily="50" charset="-128"/>
              </a:rPr>
              <a:t>②</a:t>
            </a:r>
            <a:r>
              <a:rPr lang="ja-JP" altLang="en-US" sz="800" dirty="0">
                <a:solidFill>
                  <a:srgbClr val="FF0000"/>
                </a:solidFill>
                <a:latin typeface="メイリオ" pitchFamily="50" charset="-128"/>
                <a:ea typeface="メイリオ" pitchFamily="50" charset="-128"/>
                <a:cs typeface="メイリオ" pitchFamily="50" charset="-128"/>
              </a:rPr>
              <a:t>＝</a:t>
            </a:r>
            <a:r>
              <a:rPr lang="ja-JP" altLang="en-US" sz="800" dirty="0" smtClean="0">
                <a:solidFill>
                  <a:srgbClr val="FF0000"/>
                </a:solidFill>
                <a:latin typeface="メイリオ" pitchFamily="50" charset="-128"/>
                <a:ea typeface="メイリオ" pitchFamily="50" charset="-128"/>
                <a:cs typeface="メイリオ" pitchFamily="50" charset="-128"/>
              </a:rPr>
              <a:t>下限</a:t>
            </a:r>
            <a:endParaRPr lang="en-US" altLang="ja-JP" sz="800" dirty="0">
              <a:solidFill>
                <a:prstClr val="white"/>
              </a:solidFill>
              <a:latin typeface="メイリオ" pitchFamily="50" charset="-128"/>
              <a:ea typeface="メイリオ" pitchFamily="50" charset="-128"/>
              <a:cs typeface="メイリオ" pitchFamily="50" charset="-128"/>
            </a:endParaRPr>
          </a:p>
        </p:txBody>
      </p:sp>
      <p:sp>
        <p:nvSpPr>
          <p:cNvPr id="275" name="角丸四角形 274"/>
          <p:cNvSpPr/>
          <p:nvPr/>
        </p:nvSpPr>
        <p:spPr>
          <a:xfrm>
            <a:off x="208699" y="8724461"/>
            <a:ext cx="4608512" cy="312035"/>
          </a:xfrm>
          <a:prstGeom prst="roundRect">
            <a:avLst/>
          </a:prstGeom>
          <a:solidFill>
            <a:srgbClr val="7CBF33"/>
          </a:solidFill>
          <a:effectLst>
            <a:innerShdw blurRad="63500" dist="50800" dir="2700000">
              <a:prstClr val="black">
                <a:alpha val="50000"/>
              </a:prstClr>
            </a:innerShdw>
          </a:effectLst>
        </p:spPr>
        <p:style>
          <a:lnRef idx="1">
            <a:schemeClr val="accent3"/>
          </a:lnRef>
          <a:fillRef idx="3">
            <a:schemeClr val="accent3"/>
          </a:fillRef>
          <a:effectRef idx="2">
            <a:schemeClr val="accent3"/>
          </a:effectRef>
          <a:fontRef idx="minor">
            <a:schemeClr val="lt1"/>
          </a:fontRef>
        </p:style>
        <p:txBody>
          <a:bodyPr rtlCol="0" anchor="ctr"/>
          <a:lstStyle/>
          <a:p>
            <a:pPr algn="ctr"/>
            <a:r>
              <a:rPr kumimoji="1" lang="ja-JP" altLang="en-US" sz="1400" b="1" dirty="0" smtClean="0">
                <a:latin typeface="メイリオ" pitchFamily="50" charset="-128"/>
                <a:ea typeface="メイリオ" pitchFamily="50" charset="-128"/>
                <a:cs typeface="メイリオ" pitchFamily="50" charset="-128"/>
              </a:rPr>
              <a:t>経路のスキップ設定完了</a:t>
            </a:r>
            <a:endParaRPr kumimoji="1" lang="ja-JP" altLang="en-US" sz="1400" b="1" dirty="0">
              <a:latin typeface="メイリオ" pitchFamily="50" charset="-128"/>
              <a:ea typeface="メイリオ" pitchFamily="50" charset="-128"/>
              <a:cs typeface="メイリオ" pitchFamily="50" charset="-128"/>
            </a:endParaRPr>
          </a:p>
        </p:txBody>
      </p:sp>
      <p:pic>
        <p:nvPicPr>
          <p:cNvPr id="276" name="図 275"/>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2404943" y="8436429"/>
            <a:ext cx="304800" cy="247650"/>
          </a:xfrm>
          <a:prstGeom prst="rect">
            <a:avLst/>
          </a:prstGeom>
        </p:spPr>
      </p:pic>
      <p:pic>
        <p:nvPicPr>
          <p:cNvPr id="279" name="SmartArt プレースホルダー 14"/>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869160" y="6804248"/>
            <a:ext cx="695238" cy="216667"/>
          </a:xfrm>
          <a:prstGeom prst="rect">
            <a:avLst/>
          </a:prstGeom>
        </p:spPr>
      </p:pic>
      <p:sp>
        <p:nvSpPr>
          <p:cNvPr id="280" name="テキスト ボックス 279"/>
          <p:cNvSpPr txBox="1"/>
          <p:nvPr/>
        </p:nvSpPr>
        <p:spPr>
          <a:xfrm>
            <a:off x="4919389" y="6962393"/>
            <a:ext cx="1938611" cy="451406"/>
          </a:xfrm>
          <a:prstGeom prst="rect">
            <a:avLst/>
          </a:prstGeom>
          <a:noFill/>
        </p:spPr>
        <p:txBody>
          <a:bodyPr wrap="square" rtlCol="0">
            <a:spAutoFit/>
          </a:bodyPr>
          <a:lstStyle/>
          <a:p>
            <a:pPr>
              <a:lnSpc>
                <a:spcPts val="1400"/>
              </a:lnSpc>
            </a:pPr>
            <a:r>
              <a:rPr lang="ja-JP" altLang="en-US" sz="1000" dirty="0">
                <a:latin typeface="メイリオ" pitchFamily="50" charset="-128"/>
                <a:ea typeface="メイリオ" pitchFamily="50" charset="-128"/>
                <a:cs typeface="メイリオ" pitchFamily="50" charset="-128"/>
              </a:rPr>
              <a:t>経路</a:t>
            </a:r>
            <a:r>
              <a:rPr lang="ja-JP" altLang="en-US" sz="1000" dirty="0" smtClean="0">
                <a:latin typeface="メイリオ" pitchFamily="50" charset="-128"/>
                <a:ea typeface="メイリオ" pitchFamily="50" charset="-128"/>
                <a:cs typeface="メイリオ" pitchFamily="50" charset="-128"/>
              </a:rPr>
              <a:t>のスキップには</a:t>
            </a:r>
            <a:r>
              <a:rPr lang="ja-JP" altLang="en-US" sz="1000" dirty="0" smtClean="0">
                <a:solidFill>
                  <a:srgbClr val="FF9933"/>
                </a:solidFill>
                <a:latin typeface="メイリオ" pitchFamily="50" charset="-128"/>
                <a:ea typeface="メイリオ" pitchFamily="50" charset="-128"/>
                <a:cs typeface="メイリオ" pitchFamily="50" charset="-128"/>
              </a:rPr>
              <a:t>全ての経路</a:t>
            </a:r>
            <a:r>
              <a:rPr lang="ja-JP" altLang="en-US" sz="1000" dirty="0" smtClean="0">
                <a:latin typeface="メイリオ" pitchFamily="50" charset="-128"/>
                <a:ea typeface="メイリオ" pitchFamily="50" charset="-128"/>
                <a:cs typeface="メイリオ" pitchFamily="50" charset="-128"/>
              </a:rPr>
              <a:t>を設定することもできます。</a:t>
            </a:r>
            <a:endParaRPr lang="en-US" altLang="ja-JP" sz="1000" dirty="0" smtClean="0">
              <a:latin typeface="メイリオ" pitchFamily="50" charset="-128"/>
              <a:ea typeface="メイリオ" pitchFamily="50" charset="-128"/>
              <a:cs typeface="メイリオ" pitchFamily="50" charset="-128"/>
            </a:endParaRPr>
          </a:p>
        </p:txBody>
      </p:sp>
      <p:cxnSp>
        <p:nvCxnSpPr>
          <p:cNvPr id="286" name="直線コネクタ 285"/>
          <p:cNvCxnSpPr/>
          <p:nvPr/>
        </p:nvCxnSpPr>
        <p:spPr>
          <a:xfrm>
            <a:off x="3397975" y="6975819"/>
            <a:ext cx="223701" cy="643"/>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7400389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9" name="Picture 9" descr="C:\Users\sgwpc\Desktop\yoshiiさん\iQube試験\koyama\バグチェック\2.18.0\WF14.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04566" y="6089400"/>
            <a:ext cx="3004636" cy="991500"/>
          </a:xfrm>
          <a:prstGeom prst="rect">
            <a:avLst/>
          </a:prstGeom>
          <a:noFill/>
          <a:extLst>
            <a:ext uri="{909E8E84-426E-40DD-AFC4-6F175D3DCCD1}">
              <a14:hiddenFill xmlns:a14="http://schemas.microsoft.com/office/drawing/2010/main">
                <a:solidFill>
                  <a:srgbClr val="FFFFFF"/>
                </a:solidFill>
              </a14:hiddenFill>
            </a:ext>
          </a:extLst>
        </p:spPr>
      </p:pic>
      <p:pic>
        <p:nvPicPr>
          <p:cNvPr id="5127" name="Picture 7" descr="C:\Users\sgwpc\Desktop\yoshiiさん\iQube試験\koyama\バグチェック\2.18.0\WF13.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9819" y="3107092"/>
            <a:ext cx="2407093" cy="2401355"/>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C:\Users\sgwpc\Desktop\yoshiiさん\iQube試験\koyama\バグチェック\2.18.0\WF12.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3635" y="2182659"/>
            <a:ext cx="4354590" cy="497667"/>
          </a:xfrm>
          <a:prstGeom prst="rect">
            <a:avLst/>
          </a:prstGeom>
          <a:noFill/>
          <a:extLst>
            <a:ext uri="{909E8E84-426E-40DD-AFC4-6F175D3DCCD1}">
              <a14:hiddenFill xmlns:a14="http://schemas.microsoft.com/office/drawing/2010/main">
                <a:solidFill>
                  <a:srgbClr val="FFFFFF"/>
                </a:solidFill>
              </a14:hiddenFill>
            </a:ext>
          </a:extLst>
        </p:spPr>
      </p:pic>
      <p:pic>
        <p:nvPicPr>
          <p:cNvPr id="5122" name="Picture 2" descr="C:\Users\sgwpc\Desktop\yoshiiさん\iQube試験\koyama\バグチェック\2.18.0\wf1-14あと.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17299" y="1281146"/>
            <a:ext cx="4003789" cy="514773"/>
          </a:xfrm>
          <a:prstGeom prst="rect">
            <a:avLst/>
          </a:prstGeom>
          <a:noFill/>
          <a:extLst>
            <a:ext uri="{909E8E84-426E-40DD-AFC4-6F175D3DCCD1}">
              <a14:hiddenFill xmlns:a14="http://schemas.microsoft.com/office/drawing/2010/main">
                <a:solidFill>
                  <a:srgbClr val="FFFFFF"/>
                </a:solidFill>
              </a14:hiddenFill>
            </a:ext>
          </a:extLst>
        </p:spPr>
      </p:pic>
      <p:sp>
        <p:nvSpPr>
          <p:cNvPr id="7" name="タイトル 4"/>
          <p:cNvSpPr txBox="1">
            <a:spLocks/>
          </p:cNvSpPr>
          <p:nvPr/>
        </p:nvSpPr>
        <p:spPr>
          <a:xfrm>
            <a:off x="-15403" y="35496"/>
            <a:ext cx="4901045" cy="592065"/>
          </a:xfrm>
          <a:prstGeom prst="rect">
            <a:avLst/>
          </a:prstGeom>
        </p:spPr>
        <p:txBody>
          <a:bodyPr vert="horz" lIns="91440" tIns="45720" rIns="91440" bIns="45720" rtlCol="0" anchor="ctr">
            <a:noAutofit/>
          </a:bodyPr>
          <a:lstStyle>
            <a:lvl1pPr algn="l" defTabSz="914400" rtl="0" eaLnBrk="1" latinLnBrk="0" hangingPunct="1">
              <a:spcBef>
                <a:spcPct val="0"/>
              </a:spcBef>
              <a:buNone/>
              <a:defRPr kumimoji="1" sz="2800" kern="1200">
                <a:solidFill>
                  <a:schemeClr val="tx2"/>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ja-JP" altLang="en-US" sz="2400" b="1" dirty="0">
                <a:solidFill>
                  <a:srgbClr val="1F497D"/>
                </a:solidFill>
                <a:effectLst>
                  <a:reflection blurRad="6350" stA="55000" endA="300" endPos="20000" dir="5400000" sy="-100000" algn="bl" rotWithShape="0"/>
                </a:effectLst>
                <a:latin typeface="Bookman Old Style"/>
                <a:ea typeface="HG明朝E"/>
              </a:rPr>
              <a:t>　</a:t>
            </a:r>
            <a:r>
              <a:rPr lang="en-US" altLang="ja-JP" sz="2400" b="1" dirty="0" smtClean="0">
                <a:solidFill>
                  <a:schemeClr val="tx2">
                    <a:lumMod val="60000"/>
                    <a:lumOff val="40000"/>
                  </a:schemeClr>
                </a:solidFill>
                <a:effectLst>
                  <a:reflection blurRad="6350" stA="55000" endA="300" endPos="20000" dir="5400000" sy="-100000" algn="bl" rotWithShape="0"/>
                </a:effectLst>
                <a:latin typeface="Arial Black" panose="020B0A04020102020204" pitchFamily="34" charset="0"/>
                <a:ea typeface="HG明朝E"/>
              </a:rPr>
              <a:t>2.</a:t>
            </a:r>
            <a:r>
              <a:rPr lang="ja-JP" altLang="en-US" sz="2400" b="1" dirty="0" smtClean="0">
                <a:solidFill>
                  <a:schemeClr val="tx2">
                    <a:lumMod val="60000"/>
                    <a:lumOff val="40000"/>
                  </a:schemeClr>
                </a:solidFill>
                <a:effectLst>
                  <a:reflection blurRad="6350" stA="55000" endA="300" endPos="20000" dir="5400000" sy="-100000" algn="bl" rotWithShape="0"/>
                </a:effectLst>
                <a:latin typeface="Bookman Old Style"/>
                <a:ea typeface="HG明朝E"/>
              </a:rPr>
              <a:t>ワークフロー申請</a:t>
            </a:r>
            <a:endParaRPr kumimoji="1" lang="ja-JP" altLang="en-US" sz="2400" b="0" i="0" u="none" strike="noStrike" kern="1200" cap="none" spc="0" normalizeH="0" baseline="0" noProof="0" dirty="0">
              <a:ln>
                <a:noFill/>
              </a:ln>
              <a:solidFill>
                <a:schemeClr val="tx2">
                  <a:lumMod val="60000"/>
                  <a:lumOff val="40000"/>
                </a:schemeClr>
              </a:solidFill>
              <a:effectLst/>
              <a:uLnTx/>
              <a:uFillTx/>
              <a:latin typeface="Bookman Old Style"/>
              <a:ea typeface="HG明朝E"/>
            </a:endParaRPr>
          </a:p>
        </p:txBody>
      </p:sp>
      <p:grpSp>
        <p:nvGrpSpPr>
          <p:cNvPr id="22" name="グループ化 21"/>
          <p:cNvGrpSpPr/>
          <p:nvPr/>
        </p:nvGrpSpPr>
        <p:grpSpPr>
          <a:xfrm>
            <a:off x="250015" y="683568"/>
            <a:ext cx="4247589" cy="300373"/>
            <a:chOff x="322023" y="589161"/>
            <a:chExt cx="2879572" cy="300373"/>
          </a:xfrm>
        </p:grpSpPr>
        <p:sp>
          <p:nvSpPr>
            <p:cNvPr id="19" name="片側の 2 つの角を切り取った四角形 18"/>
            <p:cNvSpPr/>
            <p:nvPr/>
          </p:nvSpPr>
          <p:spPr>
            <a:xfrm>
              <a:off x="322023" y="589161"/>
              <a:ext cx="2838563" cy="252000"/>
            </a:xfrm>
            <a:prstGeom prst="snip2SameRect">
              <a:avLst/>
            </a:prstGeom>
            <a:solidFill>
              <a:schemeClr val="tx2">
                <a:lumMod val="40000"/>
                <a:lumOff val="60000"/>
              </a:schemeClr>
            </a:solidFill>
            <a:ln>
              <a:solidFill>
                <a:schemeClr val="accent5">
                  <a:lumMod val="20000"/>
                  <a:lumOff val="80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lvl="0"/>
              <a:r>
                <a:rPr lang="en-US" altLang="ja-JP" sz="1600" b="1" kern="0" dirty="0" smtClean="0">
                  <a:solidFill>
                    <a:schemeClr val="bg1"/>
                  </a:solidFill>
                  <a:latin typeface="Arial Black" pitchFamily="34" charset="0"/>
                  <a:ea typeface="HGPｺﾞｼｯｸE" pitchFamily="50" charset="-128"/>
                </a:rPr>
                <a:t>1.</a:t>
              </a:r>
              <a:r>
                <a:rPr lang="en-US" altLang="ja-JP" sz="1600" kern="0" dirty="0" smtClean="0">
                  <a:solidFill>
                    <a:schemeClr val="bg1"/>
                  </a:solidFill>
                </a:rPr>
                <a:t> </a:t>
              </a:r>
              <a:r>
                <a:rPr lang="ja-JP" altLang="en-US" sz="1400" kern="0" dirty="0" smtClean="0">
                  <a:solidFill>
                    <a:schemeClr val="bg1"/>
                  </a:solidFill>
                  <a:ea typeface="メイリオ" pitchFamily="50" charset="-128"/>
                </a:rPr>
                <a:t>ワークフローの</a:t>
              </a:r>
              <a:r>
                <a:rPr lang="ja-JP" altLang="en-US" sz="1400" b="1" kern="0" dirty="0" smtClean="0">
                  <a:solidFill>
                    <a:schemeClr val="bg1"/>
                  </a:solidFill>
                  <a:ea typeface="メイリオ" pitchFamily="50" charset="-128"/>
                </a:rPr>
                <a:t>新規作成</a:t>
              </a:r>
              <a:endParaRPr lang="ja-JP" altLang="en-US" sz="1400" b="1" kern="0" dirty="0">
                <a:solidFill>
                  <a:schemeClr val="bg1"/>
                </a:solidFill>
                <a:latin typeface="メイリオ" pitchFamily="50" charset="-128"/>
                <a:ea typeface="メイリオ" pitchFamily="50" charset="-128"/>
                <a:cs typeface="メイリオ" pitchFamily="50" charset="-128"/>
              </a:endParaRPr>
            </a:p>
          </p:txBody>
        </p:sp>
        <p:cxnSp>
          <p:nvCxnSpPr>
            <p:cNvPr id="20" name="直線コネクタ 19"/>
            <p:cNvCxnSpPr/>
            <p:nvPr/>
          </p:nvCxnSpPr>
          <p:spPr>
            <a:xfrm flipV="1">
              <a:off x="322023" y="887037"/>
              <a:ext cx="2879572" cy="2497"/>
            </a:xfrm>
            <a:prstGeom prst="line">
              <a:avLst/>
            </a:prstGeom>
            <a:ln w="28575">
              <a:solidFill>
                <a:schemeClr val="tx2">
                  <a:lumMod val="40000"/>
                  <a:lumOff val="60000"/>
                  <a:alpha val="50000"/>
                </a:schemeClr>
              </a:solidFill>
            </a:ln>
            <a:effectLst/>
          </p:spPr>
          <p:style>
            <a:lnRef idx="1">
              <a:schemeClr val="accent1"/>
            </a:lnRef>
            <a:fillRef idx="0">
              <a:schemeClr val="accent1"/>
            </a:fillRef>
            <a:effectRef idx="0">
              <a:schemeClr val="accent1"/>
            </a:effectRef>
            <a:fontRef idx="minor">
              <a:schemeClr val="tx1"/>
            </a:fontRef>
          </p:style>
        </p:cxnSp>
      </p:grpSp>
      <p:cxnSp>
        <p:nvCxnSpPr>
          <p:cNvPr id="4" name="直線コネクタ 3"/>
          <p:cNvCxnSpPr/>
          <p:nvPr/>
        </p:nvCxnSpPr>
        <p:spPr>
          <a:xfrm>
            <a:off x="135152" y="539552"/>
            <a:ext cx="6579973" cy="0"/>
          </a:xfrm>
          <a:prstGeom prst="line">
            <a:avLst/>
          </a:prstGeom>
          <a:ln w="31750">
            <a:solidFill>
              <a:schemeClr val="tx2">
                <a:lumMod val="40000"/>
                <a:lumOff val="60000"/>
              </a:schemeClr>
            </a:solidFill>
            <a:prstDash val="sysDot"/>
          </a:ln>
        </p:spPr>
        <p:style>
          <a:lnRef idx="1">
            <a:schemeClr val="accent1"/>
          </a:lnRef>
          <a:fillRef idx="0">
            <a:schemeClr val="accent1"/>
          </a:fillRef>
          <a:effectRef idx="0">
            <a:schemeClr val="accent1"/>
          </a:effectRef>
          <a:fontRef idx="minor">
            <a:schemeClr val="tx1"/>
          </a:fontRef>
        </p:style>
      </p:cxnSp>
      <p:sp>
        <p:nvSpPr>
          <p:cNvPr id="98" name="テキスト ボックス 97"/>
          <p:cNvSpPr txBox="1"/>
          <p:nvPr/>
        </p:nvSpPr>
        <p:spPr>
          <a:xfrm>
            <a:off x="122701" y="1043608"/>
            <a:ext cx="4828364" cy="253916"/>
          </a:xfrm>
          <a:prstGeom prst="rect">
            <a:avLst/>
          </a:prstGeom>
          <a:noFill/>
        </p:spPr>
        <p:txBody>
          <a:bodyPr wrap="square" rtlCol="0">
            <a:spAutoFit/>
          </a:bodyPr>
          <a:lstStyle/>
          <a:p>
            <a:pPr>
              <a:lnSpc>
                <a:spcPts val="1200"/>
              </a:lnSpc>
            </a:pPr>
            <a:r>
              <a:rPr kumimoji="1" lang="ja-JP" altLang="en-US" sz="1200" dirty="0" smtClean="0">
                <a:latin typeface="メイリオ" pitchFamily="50" charset="-128"/>
                <a:ea typeface="メイリオ" pitchFamily="50" charset="-128"/>
                <a:cs typeface="メイリオ" pitchFamily="50" charset="-128"/>
              </a:rPr>
              <a:t>サブメニューの</a:t>
            </a:r>
            <a:r>
              <a:rPr kumimoji="1" lang="ja-JP" altLang="en-US" sz="1200" b="1" dirty="0" smtClean="0">
                <a:latin typeface="メイリオ" pitchFamily="50" charset="-128"/>
                <a:ea typeface="メイリオ" pitchFamily="50" charset="-128"/>
                <a:cs typeface="メイリオ" pitchFamily="50" charset="-128"/>
              </a:rPr>
              <a:t>新規作成</a:t>
            </a:r>
            <a:r>
              <a:rPr kumimoji="1" lang="ja-JP" altLang="en-US" sz="1200" dirty="0" smtClean="0">
                <a:latin typeface="メイリオ" pitchFamily="50" charset="-128"/>
                <a:ea typeface="メイリオ" pitchFamily="50" charset="-128"/>
                <a:cs typeface="メイリオ" pitchFamily="50" charset="-128"/>
              </a:rPr>
              <a:t>をクリックします。</a:t>
            </a:r>
            <a:endParaRPr kumimoji="1" lang="ja-JP" altLang="en-US" sz="1200" dirty="0">
              <a:latin typeface="メイリオ" pitchFamily="50" charset="-128"/>
              <a:ea typeface="メイリオ" pitchFamily="50" charset="-128"/>
              <a:cs typeface="メイリオ" pitchFamily="50" charset="-128"/>
            </a:endParaRPr>
          </a:p>
        </p:txBody>
      </p:sp>
      <p:sp>
        <p:nvSpPr>
          <p:cNvPr id="109" name="角丸四角形 108"/>
          <p:cNvSpPr/>
          <p:nvPr/>
        </p:nvSpPr>
        <p:spPr>
          <a:xfrm>
            <a:off x="836712" y="1651773"/>
            <a:ext cx="360040" cy="132215"/>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cxnSp>
        <p:nvCxnSpPr>
          <p:cNvPr id="110" name="直線コネクタ 109"/>
          <p:cNvCxnSpPr/>
          <p:nvPr/>
        </p:nvCxnSpPr>
        <p:spPr>
          <a:xfrm>
            <a:off x="1249896" y="1214765"/>
            <a:ext cx="666936"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1" name="直線矢印コネクタ 110"/>
          <p:cNvCxnSpPr>
            <a:endCxn id="109" idx="0"/>
          </p:cNvCxnSpPr>
          <p:nvPr/>
        </p:nvCxnSpPr>
        <p:spPr>
          <a:xfrm flipH="1">
            <a:off x="1016732" y="1196332"/>
            <a:ext cx="474621" cy="455441"/>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12" name="テキスト ボックス 111"/>
          <p:cNvSpPr txBox="1"/>
          <p:nvPr/>
        </p:nvSpPr>
        <p:spPr>
          <a:xfrm>
            <a:off x="116632" y="1907704"/>
            <a:ext cx="4690045" cy="263534"/>
          </a:xfrm>
          <a:prstGeom prst="rect">
            <a:avLst/>
          </a:prstGeom>
          <a:noFill/>
        </p:spPr>
        <p:txBody>
          <a:bodyPr wrap="square" rtlCol="0">
            <a:spAutoFit/>
          </a:bodyPr>
          <a:lstStyle/>
          <a:p>
            <a:pPr lvl="0">
              <a:lnSpc>
                <a:spcPts val="1300"/>
              </a:lnSpc>
            </a:pPr>
            <a:r>
              <a:rPr lang="ja-JP" altLang="en-US" sz="1200" kern="0" dirty="0" smtClean="0">
                <a:solidFill>
                  <a:sysClr val="windowText" lastClr="000000"/>
                </a:solidFill>
                <a:latin typeface="メイリオ" pitchFamily="50" charset="-128"/>
                <a:ea typeface="メイリオ" pitchFamily="50" charset="-128"/>
                <a:cs typeface="メイリオ" pitchFamily="50" charset="-128"/>
              </a:rPr>
              <a:t>作成する</a:t>
            </a:r>
            <a:r>
              <a:rPr lang="ja-JP" altLang="en-US" sz="1200" kern="0" dirty="0">
                <a:solidFill>
                  <a:sysClr val="windowText" lastClr="000000"/>
                </a:solidFill>
                <a:latin typeface="メイリオ" pitchFamily="50" charset="-128"/>
                <a:ea typeface="メイリオ" pitchFamily="50" charset="-128"/>
                <a:cs typeface="メイリオ" pitchFamily="50" charset="-128"/>
              </a:rPr>
              <a:t>ワークフロー</a:t>
            </a:r>
            <a:r>
              <a:rPr lang="ja-JP" altLang="en-US" sz="1200" kern="0" dirty="0" smtClean="0">
                <a:solidFill>
                  <a:sysClr val="windowText" lastClr="000000"/>
                </a:solidFill>
                <a:latin typeface="メイリオ" pitchFamily="50" charset="-128"/>
                <a:ea typeface="メイリオ" pitchFamily="50" charset="-128"/>
                <a:cs typeface="メイリオ" pitchFamily="50" charset="-128"/>
              </a:rPr>
              <a:t>の</a:t>
            </a:r>
            <a:r>
              <a:rPr lang="ja-JP" altLang="en-US" sz="1200" b="1" kern="0" dirty="0">
                <a:solidFill>
                  <a:sysClr val="windowText" lastClr="000000"/>
                </a:solidFill>
                <a:latin typeface="メイリオ" pitchFamily="50" charset="-128"/>
                <a:ea typeface="メイリオ" pitchFamily="50" charset="-128"/>
                <a:cs typeface="メイリオ" pitchFamily="50" charset="-128"/>
              </a:rPr>
              <a:t>フォーム名</a:t>
            </a:r>
            <a:r>
              <a:rPr lang="ja-JP" altLang="en-US" sz="1200" kern="0" dirty="0" smtClean="0">
                <a:solidFill>
                  <a:sysClr val="windowText" lastClr="000000"/>
                </a:solidFill>
                <a:latin typeface="メイリオ" pitchFamily="50" charset="-128"/>
                <a:ea typeface="メイリオ" pitchFamily="50" charset="-128"/>
                <a:cs typeface="メイリオ" pitchFamily="50" charset="-128"/>
              </a:rPr>
              <a:t>を</a:t>
            </a:r>
            <a:r>
              <a:rPr lang="ja-JP" altLang="en-US" sz="1200" kern="0" dirty="0">
                <a:solidFill>
                  <a:sysClr val="windowText" lastClr="000000"/>
                </a:solidFill>
                <a:latin typeface="メイリオ" pitchFamily="50" charset="-128"/>
                <a:ea typeface="メイリオ" pitchFamily="50" charset="-128"/>
                <a:cs typeface="メイリオ" pitchFamily="50" charset="-128"/>
              </a:rPr>
              <a:t>クリック</a:t>
            </a:r>
            <a:r>
              <a:rPr lang="ja-JP" altLang="en-US" sz="1200" kern="0" dirty="0" smtClean="0">
                <a:solidFill>
                  <a:sysClr val="windowText" lastClr="000000"/>
                </a:solidFill>
                <a:latin typeface="メイリオ" pitchFamily="50" charset="-128"/>
                <a:ea typeface="メイリオ" pitchFamily="50" charset="-128"/>
                <a:cs typeface="メイリオ" pitchFamily="50" charset="-128"/>
              </a:rPr>
              <a:t>します。</a:t>
            </a:r>
            <a:endParaRPr lang="ja-JP" altLang="en-US" sz="1200" kern="0" dirty="0">
              <a:solidFill>
                <a:sysClr val="windowText" lastClr="000000"/>
              </a:solidFill>
            </a:endParaRPr>
          </a:p>
        </p:txBody>
      </p:sp>
      <p:sp>
        <p:nvSpPr>
          <p:cNvPr id="113" name="角丸四角形 112"/>
          <p:cNvSpPr/>
          <p:nvPr/>
        </p:nvSpPr>
        <p:spPr>
          <a:xfrm>
            <a:off x="446269" y="2547558"/>
            <a:ext cx="1247706" cy="150674"/>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cxnSp>
        <p:nvCxnSpPr>
          <p:cNvPr id="116" name="直線コネクタ 115"/>
          <p:cNvCxnSpPr/>
          <p:nvPr/>
        </p:nvCxnSpPr>
        <p:spPr>
          <a:xfrm flipV="1">
            <a:off x="1873960" y="2123728"/>
            <a:ext cx="762952" cy="902"/>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7" name="直線矢印コネクタ 116"/>
          <p:cNvCxnSpPr>
            <a:endCxn id="113" idx="3"/>
          </p:cNvCxnSpPr>
          <p:nvPr/>
        </p:nvCxnSpPr>
        <p:spPr>
          <a:xfrm rot="10800000" flipV="1">
            <a:off x="1693976" y="2124629"/>
            <a:ext cx="622073" cy="498265"/>
          </a:xfrm>
          <a:prstGeom prst="bentConnector3">
            <a:avLst>
              <a:gd name="adj1" fmla="val 4065"/>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84" name="テキスト ボックス 83"/>
          <p:cNvSpPr txBox="1"/>
          <p:nvPr/>
        </p:nvSpPr>
        <p:spPr>
          <a:xfrm>
            <a:off x="116632" y="2843808"/>
            <a:ext cx="4464496" cy="276999"/>
          </a:xfrm>
          <a:prstGeom prst="rect">
            <a:avLst/>
          </a:prstGeom>
          <a:noFill/>
        </p:spPr>
        <p:txBody>
          <a:bodyPr wrap="square" rtlCol="0">
            <a:spAutoFit/>
          </a:bodyPr>
          <a:lstStyle/>
          <a:p>
            <a:pPr lvl="0"/>
            <a:r>
              <a:rPr lang="ja-JP" altLang="en-US" sz="1200" b="1" kern="0" dirty="0" smtClean="0">
                <a:solidFill>
                  <a:sysClr val="windowText" lastClr="000000"/>
                </a:solidFill>
                <a:latin typeface="メイリオ" pitchFamily="50" charset="-128"/>
                <a:ea typeface="メイリオ" pitchFamily="50" charset="-128"/>
                <a:cs typeface="メイリオ" pitchFamily="50" charset="-128"/>
              </a:rPr>
              <a:t>申請内容</a:t>
            </a:r>
            <a:r>
              <a:rPr lang="ja-JP" altLang="en-US" sz="1200" kern="0" dirty="0" smtClean="0">
                <a:solidFill>
                  <a:sysClr val="windowText" lastClr="000000"/>
                </a:solidFill>
                <a:latin typeface="メイリオ" pitchFamily="50" charset="-128"/>
                <a:ea typeface="メイリオ" pitchFamily="50" charset="-128"/>
                <a:cs typeface="メイリオ" pitchFamily="50" charset="-128"/>
              </a:rPr>
              <a:t>や</a:t>
            </a:r>
            <a:r>
              <a:rPr lang="ja-JP" altLang="en-US" sz="1200" b="1" kern="0" dirty="0" smtClean="0">
                <a:solidFill>
                  <a:sysClr val="windowText" lastClr="000000"/>
                </a:solidFill>
                <a:latin typeface="メイリオ" pitchFamily="50" charset="-128"/>
                <a:ea typeface="メイリオ" pitchFamily="50" charset="-128"/>
                <a:cs typeface="メイリオ" pitchFamily="50" charset="-128"/>
              </a:rPr>
              <a:t>経路</a:t>
            </a:r>
            <a:r>
              <a:rPr lang="ja-JP" altLang="en-US" sz="1200" kern="0" dirty="0" smtClean="0">
                <a:solidFill>
                  <a:sysClr val="windowText" lastClr="000000"/>
                </a:solidFill>
                <a:latin typeface="メイリオ" pitchFamily="50" charset="-128"/>
                <a:ea typeface="メイリオ" pitchFamily="50" charset="-128"/>
                <a:cs typeface="メイリオ" pitchFamily="50" charset="-128"/>
              </a:rPr>
              <a:t>などを設定の上、</a:t>
            </a:r>
            <a:r>
              <a:rPr lang="ja-JP" altLang="en-US" sz="1200" b="1" kern="0" dirty="0" smtClean="0">
                <a:solidFill>
                  <a:sysClr val="windowText" lastClr="000000"/>
                </a:solidFill>
                <a:latin typeface="メイリオ" pitchFamily="50" charset="-128"/>
                <a:ea typeface="メイリオ" pitchFamily="50" charset="-128"/>
                <a:cs typeface="メイリオ" pitchFamily="50" charset="-128"/>
              </a:rPr>
              <a:t>申請する</a:t>
            </a:r>
            <a:r>
              <a:rPr lang="ja-JP" altLang="en-US" sz="1200" kern="0" dirty="0" smtClean="0">
                <a:solidFill>
                  <a:sysClr val="windowText" lastClr="000000"/>
                </a:solidFill>
                <a:latin typeface="メイリオ" pitchFamily="50" charset="-128"/>
                <a:ea typeface="メイリオ" pitchFamily="50" charset="-128"/>
                <a:cs typeface="メイリオ" pitchFamily="50" charset="-128"/>
              </a:rPr>
              <a:t>をクリックします。</a:t>
            </a:r>
            <a:endParaRPr lang="ja-JP" altLang="en-US" sz="1200" kern="0" dirty="0">
              <a:solidFill>
                <a:sysClr val="windowText" lastClr="000000"/>
              </a:solidFill>
              <a:latin typeface="メイリオ" pitchFamily="50" charset="-128"/>
              <a:ea typeface="メイリオ" pitchFamily="50" charset="-128"/>
              <a:cs typeface="メイリオ" pitchFamily="50" charset="-128"/>
            </a:endParaRPr>
          </a:p>
        </p:txBody>
      </p:sp>
      <p:sp>
        <p:nvSpPr>
          <p:cNvPr id="87" name="角丸四角形 86"/>
          <p:cNvSpPr/>
          <p:nvPr/>
        </p:nvSpPr>
        <p:spPr>
          <a:xfrm>
            <a:off x="188207" y="3347864"/>
            <a:ext cx="1968139" cy="1810990"/>
          </a:xfrm>
          <a:prstGeom prst="roundRect">
            <a:avLst>
              <a:gd name="adj" fmla="val 3200"/>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90" name="角丸四角形 89"/>
          <p:cNvSpPr/>
          <p:nvPr/>
        </p:nvSpPr>
        <p:spPr>
          <a:xfrm>
            <a:off x="188208" y="5364088"/>
            <a:ext cx="340123" cy="143776"/>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cxnSp>
        <p:nvCxnSpPr>
          <p:cNvPr id="94" name="直線コネクタ 93"/>
          <p:cNvCxnSpPr/>
          <p:nvPr/>
        </p:nvCxnSpPr>
        <p:spPr>
          <a:xfrm flipV="1">
            <a:off x="2463151" y="3060983"/>
            <a:ext cx="605809" cy="902"/>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5" name="直線矢印コネクタ 116"/>
          <p:cNvCxnSpPr>
            <a:endCxn id="90" idx="3"/>
          </p:cNvCxnSpPr>
          <p:nvPr/>
        </p:nvCxnSpPr>
        <p:spPr>
          <a:xfrm rot="10800000" flipV="1">
            <a:off x="528331" y="3061884"/>
            <a:ext cx="2383374" cy="2374091"/>
          </a:xfrm>
          <a:prstGeom prst="bentConnector3">
            <a:avLst>
              <a:gd name="adj1" fmla="val 8198"/>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97" name="直線コネクタ 96"/>
          <p:cNvCxnSpPr/>
          <p:nvPr/>
        </p:nvCxnSpPr>
        <p:spPr>
          <a:xfrm flipV="1">
            <a:off x="203635" y="3048803"/>
            <a:ext cx="1067810" cy="902"/>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9" name="直線矢印コネクタ 116"/>
          <p:cNvCxnSpPr/>
          <p:nvPr/>
        </p:nvCxnSpPr>
        <p:spPr>
          <a:xfrm>
            <a:off x="737540" y="3058675"/>
            <a:ext cx="459212" cy="289189"/>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05" name="角丸四角形 104"/>
          <p:cNvSpPr/>
          <p:nvPr/>
        </p:nvSpPr>
        <p:spPr>
          <a:xfrm>
            <a:off x="2204864" y="4427984"/>
            <a:ext cx="316193" cy="747266"/>
          </a:xfrm>
          <a:prstGeom prst="roundRect">
            <a:avLst/>
          </a:prstGeom>
          <a:noFill/>
          <a:ln>
            <a:solidFill>
              <a:srgbClr val="FF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06" name="SmartArt プレースホルダー 1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869160" y="3779912"/>
            <a:ext cx="695238" cy="216667"/>
          </a:xfrm>
          <a:prstGeom prst="rect">
            <a:avLst/>
          </a:prstGeom>
        </p:spPr>
      </p:pic>
      <p:sp>
        <p:nvSpPr>
          <p:cNvPr id="107" name="テキスト ボックス 106"/>
          <p:cNvSpPr txBox="1"/>
          <p:nvPr/>
        </p:nvSpPr>
        <p:spPr>
          <a:xfrm>
            <a:off x="4919389" y="3938057"/>
            <a:ext cx="1938611" cy="1528624"/>
          </a:xfrm>
          <a:prstGeom prst="rect">
            <a:avLst/>
          </a:prstGeom>
          <a:noFill/>
        </p:spPr>
        <p:txBody>
          <a:bodyPr wrap="square" rtlCol="0">
            <a:spAutoFit/>
          </a:bodyPr>
          <a:lstStyle/>
          <a:p>
            <a:pPr>
              <a:lnSpc>
                <a:spcPts val="1400"/>
              </a:lnSpc>
            </a:pPr>
            <a:r>
              <a:rPr lang="ja-JP" altLang="en-US" sz="1000" dirty="0" smtClean="0">
                <a:latin typeface="メイリオ" pitchFamily="50" charset="-128"/>
                <a:ea typeface="メイリオ" pitchFamily="50" charset="-128"/>
                <a:cs typeface="メイリオ" pitchFamily="50" charset="-128"/>
              </a:rPr>
              <a:t>経路のスキップを設定した経路の</a:t>
            </a:r>
            <a:r>
              <a:rPr lang="ja-JP" altLang="en-US" sz="1000" b="1" dirty="0" smtClean="0">
                <a:latin typeface="メイリオ" pitchFamily="50" charset="-128"/>
                <a:ea typeface="メイリオ" pitchFamily="50" charset="-128"/>
                <a:cs typeface="メイリオ" pitchFamily="50" charset="-128"/>
              </a:rPr>
              <a:t>コメント</a:t>
            </a:r>
            <a:r>
              <a:rPr lang="ja-JP" altLang="en-US" sz="1000" dirty="0" smtClean="0">
                <a:latin typeface="メイリオ" pitchFamily="50" charset="-128"/>
                <a:ea typeface="メイリオ" pitchFamily="50" charset="-128"/>
                <a:cs typeface="メイリオ" pitchFamily="50" charset="-128"/>
              </a:rPr>
              <a:t>に</a:t>
            </a:r>
            <a:r>
              <a:rPr lang="en-US" altLang="ja-JP" sz="1000" dirty="0" smtClean="0">
                <a:solidFill>
                  <a:srgbClr val="FF9933"/>
                </a:solidFill>
                <a:latin typeface="メイリオ" pitchFamily="50" charset="-128"/>
                <a:ea typeface="メイリオ" pitchFamily="50" charset="-128"/>
                <a:cs typeface="メイリオ" pitchFamily="50" charset="-128"/>
              </a:rPr>
              <a:t>※</a:t>
            </a:r>
            <a:r>
              <a:rPr lang="ja-JP" altLang="en-US" sz="1000" dirty="0" smtClean="0">
                <a:solidFill>
                  <a:srgbClr val="FF9933"/>
                </a:solidFill>
                <a:latin typeface="メイリオ" pitchFamily="50" charset="-128"/>
                <a:ea typeface="メイリオ" pitchFamily="50" charset="-128"/>
                <a:cs typeface="メイリオ" pitchFamily="50" charset="-128"/>
              </a:rPr>
              <a:t>条件</a:t>
            </a:r>
            <a:r>
              <a:rPr lang="ja-JP" altLang="en-US" sz="1000" dirty="0" smtClean="0">
                <a:latin typeface="メイリオ" pitchFamily="50" charset="-128"/>
                <a:ea typeface="メイリオ" pitchFamily="50" charset="-128"/>
                <a:cs typeface="メイリオ" pitchFamily="50" charset="-128"/>
              </a:rPr>
              <a:t>が赤文字で表示されます。</a:t>
            </a:r>
            <a:endParaRPr lang="en-US" altLang="ja-JP" sz="1000" dirty="0" smtClean="0">
              <a:latin typeface="メイリオ" pitchFamily="50" charset="-128"/>
              <a:ea typeface="メイリオ" pitchFamily="50" charset="-128"/>
              <a:cs typeface="メイリオ" pitchFamily="50" charset="-128"/>
            </a:endParaRPr>
          </a:p>
          <a:p>
            <a:pPr>
              <a:lnSpc>
                <a:spcPts val="1400"/>
              </a:lnSpc>
            </a:pPr>
            <a:r>
              <a:rPr lang="ja-JP" altLang="en-US" sz="1000" dirty="0" smtClean="0">
                <a:latin typeface="メイリオ" pitchFamily="50" charset="-128"/>
                <a:ea typeface="メイリオ" pitchFamily="50" charset="-128"/>
                <a:cs typeface="メイリオ" pitchFamily="50" charset="-128"/>
              </a:rPr>
              <a:t>スキップ条件</a:t>
            </a:r>
            <a:endParaRPr lang="en-US" altLang="ja-JP" sz="1000" dirty="0" smtClean="0">
              <a:latin typeface="メイリオ" pitchFamily="50" charset="-128"/>
              <a:ea typeface="メイリオ" pitchFamily="50" charset="-128"/>
              <a:cs typeface="メイリオ" pitchFamily="50" charset="-128"/>
            </a:endParaRPr>
          </a:p>
          <a:p>
            <a:pPr>
              <a:lnSpc>
                <a:spcPts val="1400"/>
              </a:lnSpc>
            </a:pPr>
            <a:r>
              <a:rPr lang="en-US" altLang="ja-JP" sz="1000" dirty="0" smtClean="0">
                <a:latin typeface="メイリオ" pitchFamily="50" charset="-128"/>
                <a:ea typeface="メイリオ" pitchFamily="50" charset="-128"/>
                <a:cs typeface="メイリオ" pitchFamily="50" charset="-128"/>
              </a:rPr>
              <a:t>※</a:t>
            </a:r>
            <a:r>
              <a:rPr lang="ja-JP" altLang="en-US" sz="1000" dirty="0" smtClean="0">
                <a:latin typeface="メイリオ" pitchFamily="50" charset="-128"/>
                <a:ea typeface="メイリオ" pitchFamily="50" charset="-128"/>
                <a:cs typeface="メイリオ" pitchFamily="50" charset="-128"/>
              </a:rPr>
              <a:t>すうち</a:t>
            </a:r>
            <a:r>
              <a:rPr lang="en-US" altLang="ja-JP" sz="1000" dirty="0" smtClean="0">
                <a:latin typeface="メイリオ" pitchFamily="50" charset="-128"/>
                <a:ea typeface="メイリオ" pitchFamily="50" charset="-128"/>
                <a:cs typeface="メイリオ" pitchFamily="50" charset="-128"/>
              </a:rPr>
              <a:t>1&lt;50:</a:t>
            </a:r>
            <a:r>
              <a:rPr lang="ja-JP" altLang="en-US" sz="1000" dirty="0" smtClean="0">
                <a:latin typeface="メイリオ" pitchFamily="50" charset="-128"/>
                <a:ea typeface="メイリオ" pitchFamily="50" charset="-128"/>
                <a:cs typeface="メイリオ" pitchFamily="50" charset="-128"/>
              </a:rPr>
              <a:t>すうち</a:t>
            </a:r>
            <a:r>
              <a:rPr lang="en-US" altLang="ja-JP" sz="1000" dirty="0" smtClean="0">
                <a:latin typeface="メイリオ" pitchFamily="50" charset="-128"/>
                <a:ea typeface="メイリオ" pitchFamily="50" charset="-128"/>
                <a:cs typeface="メイリオ" pitchFamily="50" charset="-128"/>
              </a:rPr>
              <a:t>1</a:t>
            </a:r>
            <a:r>
              <a:rPr lang="ja-JP" altLang="en-US" sz="1000" dirty="0" smtClean="0">
                <a:latin typeface="メイリオ" pitchFamily="50" charset="-128"/>
                <a:ea typeface="メイリオ" pitchFamily="50" charset="-128"/>
                <a:cs typeface="メイリオ" pitchFamily="50" charset="-128"/>
              </a:rPr>
              <a:t>の入力値が</a:t>
            </a:r>
            <a:r>
              <a:rPr lang="en-US" altLang="ja-JP" sz="1000" dirty="0" smtClean="0">
                <a:solidFill>
                  <a:srgbClr val="FF9933"/>
                </a:solidFill>
                <a:latin typeface="メイリオ" pitchFamily="50" charset="-128"/>
                <a:ea typeface="メイリオ" pitchFamily="50" charset="-128"/>
                <a:cs typeface="メイリオ" pitchFamily="50" charset="-128"/>
              </a:rPr>
              <a:t>50</a:t>
            </a:r>
            <a:r>
              <a:rPr lang="ja-JP" altLang="en-US" sz="1000" dirty="0" smtClean="0">
                <a:solidFill>
                  <a:srgbClr val="FF9933"/>
                </a:solidFill>
                <a:latin typeface="メイリオ" pitchFamily="50" charset="-128"/>
                <a:ea typeface="メイリオ" pitchFamily="50" charset="-128"/>
                <a:cs typeface="メイリオ" pitchFamily="50" charset="-128"/>
              </a:rPr>
              <a:t>未満ならスキップ</a:t>
            </a:r>
            <a:endParaRPr lang="en-US" altLang="ja-JP" sz="1000" dirty="0" smtClean="0">
              <a:solidFill>
                <a:srgbClr val="FF9933"/>
              </a:solidFill>
              <a:latin typeface="メイリオ" pitchFamily="50" charset="-128"/>
              <a:ea typeface="メイリオ" pitchFamily="50" charset="-128"/>
              <a:cs typeface="メイリオ" pitchFamily="50" charset="-128"/>
            </a:endParaRPr>
          </a:p>
          <a:p>
            <a:pPr>
              <a:lnSpc>
                <a:spcPts val="1400"/>
              </a:lnSpc>
            </a:pPr>
            <a:r>
              <a:rPr lang="en-US" altLang="ja-JP" sz="1000" dirty="0" smtClean="0">
                <a:latin typeface="メイリオ" pitchFamily="50" charset="-128"/>
                <a:ea typeface="メイリオ" pitchFamily="50" charset="-128"/>
                <a:cs typeface="メイリオ" pitchFamily="50" charset="-128"/>
              </a:rPr>
              <a:t>※</a:t>
            </a:r>
            <a:r>
              <a:rPr lang="ja-JP" altLang="en-US" sz="1000" dirty="0" smtClean="0">
                <a:latin typeface="メイリオ" pitchFamily="50" charset="-128"/>
                <a:ea typeface="メイリオ" pitchFamily="50" charset="-128"/>
                <a:cs typeface="メイリオ" pitchFamily="50" charset="-128"/>
              </a:rPr>
              <a:t>すうち</a:t>
            </a:r>
            <a:r>
              <a:rPr lang="en-US" altLang="ja-JP" sz="1000" dirty="0" smtClean="0">
                <a:latin typeface="メイリオ" pitchFamily="50" charset="-128"/>
                <a:ea typeface="メイリオ" pitchFamily="50" charset="-128"/>
                <a:cs typeface="メイリオ" pitchFamily="50" charset="-128"/>
              </a:rPr>
              <a:t>1</a:t>
            </a:r>
            <a:r>
              <a:rPr lang="ja-JP" altLang="en-US" sz="1000" dirty="0" smtClean="0">
                <a:latin typeface="メイリオ" pitchFamily="50" charset="-128"/>
                <a:ea typeface="メイリオ" pitchFamily="50" charset="-128"/>
                <a:cs typeface="メイリオ" pitchFamily="50" charset="-128"/>
              </a:rPr>
              <a:t>＞</a:t>
            </a:r>
            <a:r>
              <a:rPr lang="en-US" altLang="ja-JP" sz="1000" dirty="0" smtClean="0">
                <a:latin typeface="メイリオ" pitchFamily="50" charset="-128"/>
                <a:ea typeface="メイリオ" pitchFamily="50" charset="-128"/>
                <a:cs typeface="メイリオ" pitchFamily="50" charset="-128"/>
              </a:rPr>
              <a:t>100:</a:t>
            </a:r>
            <a:r>
              <a:rPr lang="ja-JP" altLang="en-US" sz="1000" dirty="0" smtClean="0">
                <a:latin typeface="メイリオ" pitchFamily="50" charset="-128"/>
                <a:ea typeface="メイリオ" pitchFamily="50" charset="-128"/>
                <a:cs typeface="メイリオ" pitchFamily="50" charset="-128"/>
              </a:rPr>
              <a:t>すうち</a:t>
            </a:r>
            <a:r>
              <a:rPr lang="en-US" altLang="ja-JP" sz="1000" dirty="0" smtClean="0">
                <a:latin typeface="メイリオ" pitchFamily="50" charset="-128"/>
                <a:ea typeface="メイリオ" pitchFamily="50" charset="-128"/>
                <a:cs typeface="メイリオ" pitchFamily="50" charset="-128"/>
              </a:rPr>
              <a:t>1</a:t>
            </a:r>
            <a:r>
              <a:rPr lang="ja-JP" altLang="en-US" sz="1000" dirty="0" smtClean="0">
                <a:latin typeface="メイリオ" pitchFamily="50" charset="-128"/>
                <a:ea typeface="メイリオ" pitchFamily="50" charset="-128"/>
                <a:cs typeface="メイリオ" pitchFamily="50" charset="-128"/>
              </a:rPr>
              <a:t>の入力値が</a:t>
            </a:r>
            <a:r>
              <a:rPr lang="en-US" altLang="ja-JP" sz="1000" dirty="0" smtClean="0">
                <a:solidFill>
                  <a:srgbClr val="FF9933"/>
                </a:solidFill>
                <a:latin typeface="メイリオ" pitchFamily="50" charset="-128"/>
                <a:ea typeface="メイリオ" pitchFamily="50" charset="-128"/>
                <a:cs typeface="メイリオ" pitchFamily="50" charset="-128"/>
              </a:rPr>
              <a:t>100</a:t>
            </a:r>
            <a:r>
              <a:rPr lang="ja-JP" altLang="en-US" sz="1000" dirty="0" smtClean="0">
                <a:solidFill>
                  <a:srgbClr val="FF9933"/>
                </a:solidFill>
                <a:latin typeface="メイリオ" pitchFamily="50" charset="-128"/>
                <a:ea typeface="メイリオ" pitchFamily="50" charset="-128"/>
                <a:cs typeface="メイリオ" pitchFamily="50" charset="-128"/>
              </a:rPr>
              <a:t>超過ならスキップ</a:t>
            </a:r>
            <a:endParaRPr lang="en-US" altLang="ja-JP" sz="1000" dirty="0" smtClean="0">
              <a:solidFill>
                <a:srgbClr val="FF9933"/>
              </a:solidFill>
              <a:latin typeface="メイリオ" pitchFamily="50" charset="-128"/>
              <a:ea typeface="メイリオ" pitchFamily="50" charset="-128"/>
              <a:cs typeface="メイリオ" pitchFamily="50" charset="-128"/>
            </a:endParaRPr>
          </a:p>
        </p:txBody>
      </p:sp>
      <p:sp>
        <p:nvSpPr>
          <p:cNvPr id="114" name="角丸四角形 113"/>
          <p:cNvSpPr/>
          <p:nvPr/>
        </p:nvSpPr>
        <p:spPr>
          <a:xfrm>
            <a:off x="250016" y="3783220"/>
            <a:ext cx="723434" cy="217334"/>
          </a:xfrm>
          <a:prstGeom prst="roundRect">
            <a:avLst/>
          </a:prstGeom>
          <a:noFill/>
          <a:ln>
            <a:solidFill>
              <a:srgbClr val="FF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15" name="直線矢印コネクタ 207"/>
          <p:cNvCxnSpPr>
            <a:stCxn id="107" idx="1"/>
            <a:endCxn id="114" idx="3"/>
          </p:cNvCxnSpPr>
          <p:nvPr/>
        </p:nvCxnSpPr>
        <p:spPr>
          <a:xfrm flipH="1" flipV="1">
            <a:off x="973450" y="3891887"/>
            <a:ext cx="3945939" cy="810482"/>
          </a:xfrm>
          <a:prstGeom prst="straightConnector1">
            <a:avLst/>
          </a:prstGeom>
          <a:ln w="22225">
            <a:solidFill>
              <a:srgbClr val="FF9933"/>
            </a:solidFill>
            <a:headEnd type="oval"/>
            <a:tailEnd type="arrow"/>
          </a:ln>
        </p:spPr>
        <p:style>
          <a:lnRef idx="1">
            <a:schemeClr val="accent1"/>
          </a:lnRef>
          <a:fillRef idx="0">
            <a:schemeClr val="accent1"/>
          </a:fillRef>
          <a:effectRef idx="0">
            <a:schemeClr val="accent1"/>
          </a:effectRef>
          <a:fontRef idx="minor">
            <a:schemeClr val="tx1"/>
          </a:fontRef>
        </p:style>
      </p:cxnSp>
      <p:cxnSp>
        <p:nvCxnSpPr>
          <p:cNvPr id="118" name="直線矢印コネクタ 207"/>
          <p:cNvCxnSpPr>
            <a:stCxn id="107" idx="1"/>
            <a:endCxn id="105" idx="3"/>
          </p:cNvCxnSpPr>
          <p:nvPr/>
        </p:nvCxnSpPr>
        <p:spPr>
          <a:xfrm flipH="1">
            <a:off x="2521057" y="4702369"/>
            <a:ext cx="2398332" cy="99248"/>
          </a:xfrm>
          <a:prstGeom prst="straightConnector1">
            <a:avLst/>
          </a:prstGeom>
          <a:ln w="22225">
            <a:solidFill>
              <a:srgbClr val="FF9933"/>
            </a:solidFill>
            <a:headEnd type="oval"/>
            <a:tailEnd type="arrow"/>
          </a:ln>
        </p:spPr>
        <p:style>
          <a:lnRef idx="1">
            <a:schemeClr val="accent1"/>
          </a:lnRef>
          <a:fillRef idx="0">
            <a:schemeClr val="accent1"/>
          </a:fillRef>
          <a:effectRef idx="0">
            <a:schemeClr val="accent1"/>
          </a:effectRef>
          <a:fontRef idx="minor">
            <a:schemeClr val="tx1"/>
          </a:fontRef>
        </p:style>
      </p:cxnSp>
      <p:sp>
        <p:nvSpPr>
          <p:cNvPr id="128" name="テキスト ボックス 127"/>
          <p:cNvSpPr txBox="1"/>
          <p:nvPr/>
        </p:nvSpPr>
        <p:spPr>
          <a:xfrm>
            <a:off x="4829182" y="1234084"/>
            <a:ext cx="2009565" cy="553998"/>
          </a:xfrm>
          <a:prstGeom prst="rect">
            <a:avLst/>
          </a:prstGeom>
          <a:noFill/>
        </p:spPr>
        <p:txBody>
          <a:bodyPr wrap="square" rtlCol="0">
            <a:spAutoFit/>
          </a:bodyPr>
          <a:lstStyle/>
          <a:p>
            <a:r>
              <a:rPr lang="ja-JP" altLang="en-US" sz="1000" dirty="0">
                <a:solidFill>
                  <a:prstClr val="black"/>
                </a:solidFill>
                <a:latin typeface="メイリオ" pitchFamily="50" charset="-128"/>
                <a:ea typeface="メイリオ" pitchFamily="50" charset="-128"/>
                <a:cs typeface="メイリオ" pitchFamily="50" charset="-128"/>
              </a:rPr>
              <a:t>ワークフローの新規</a:t>
            </a:r>
            <a:r>
              <a:rPr lang="ja-JP" altLang="en-US" sz="1000" dirty="0" smtClean="0">
                <a:solidFill>
                  <a:prstClr val="black"/>
                </a:solidFill>
                <a:latin typeface="メイリオ" pitchFamily="50" charset="-128"/>
                <a:ea typeface="メイリオ" pitchFamily="50" charset="-128"/>
                <a:cs typeface="メイリオ" pitchFamily="50" charset="-128"/>
              </a:rPr>
              <a:t>作成の詳細手順については</a:t>
            </a:r>
            <a:r>
              <a:rPr lang="ja-JP" altLang="en-US" sz="1000" dirty="0" smtClean="0">
                <a:solidFill>
                  <a:srgbClr val="FF9933"/>
                </a:solidFill>
                <a:latin typeface="メイリオ" pitchFamily="50" charset="-128"/>
                <a:ea typeface="メイリオ" pitchFamily="50" charset="-128"/>
                <a:cs typeface="メイリオ" pitchFamily="50" charset="-128"/>
              </a:rPr>
              <a:t>ワークフロー操作マニュアル</a:t>
            </a:r>
            <a:r>
              <a:rPr lang="ja-JP" altLang="en-US" sz="1000" dirty="0" smtClean="0">
                <a:solidFill>
                  <a:prstClr val="black"/>
                </a:solidFill>
                <a:latin typeface="メイリオ" pitchFamily="50" charset="-128"/>
                <a:ea typeface="メイリオ" pitchFamily="50" charset="-128"/>
                <a:cs typeface="メイリオ" pitchFamily="50" charset="-128"/>
              </a:rPr>
              <a:t>をご覧ください。</a:t>
            </a:r>
            <a:endParaRPr lang="en-US" altLang="ja-JP" sz="1000" dirty="0" smtClean="0">
              <a:solidFill>
                <a:prstClr val="black"/>
              </a:solidFill>
              <a:latin typeface="メイリオ" pitchFamily="50" charset="-128"/>
              <a:ea typeface="メイリオ" pitchFamily="50" charset="-128"/>
              <a:cs typeface="メイリオ" pitchFamily="50" charset="-128"/>
            </a:endParaRPr>
          </a:p>
        </p:txBody>
      </p:sp>
      <p:pic>
        <p:nvPicPr>
          <p:cNvPr id="129" name="図 128"/>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881788" y="1043608"/>
            <a:ext cx="190476" cy="190476"/>
          </a:xfrm>
          <a:prstGeom prst="rect">
            <a:avLst/>
          </a:prstGeom>
        </p:spPr>
      </p:pic>
      <p:sp>
        <p:nvSpPr>
          <p:cNvPr id="130" name="テキスト ボックス 129"/>
          <p:cNvSpPr txBox="1"/>
          <p:nvPr/>
        </p:nvSpPr>
        <p:spPr>
          <a:xfrm>
            <a:off x="4829183" y="2900511"/>
            <a:ext cx="2056202" cy="810478"/>
          </a:xfrm>
          <a:prstGeom prst="rect">
            <a:avLst/>
          </a:prstGeom>
          <a:noFill/>
        </p:spPr>
        <p:txBody>
          <a:bodyPr wrap="square" rtlCol="0">
            <a:spAutoFit/>
          </a:bodyPr>
          <a:lstStyle/>
          <a:p>
            <a:pPr>
              <a:lnSpc>
                <a:spcPts val="1400"/>
              </a:lnSpc>
            </a:pPr>
            <a:r>
              <a:rPr lang="en-US" altLang="ja-JP" sz="1000" dirty="0" smtClean="0">
                <a:latin typeface="メイリオ" pitchFamily="50" charset="-128"/>
                <a:ea typeface="メイリオ" pitchFamily="50" charset="-128"/>
                <a:cs typeface="メイリオ" pitchFamily="50" charset="-128"/>
              </a:rPr>
              <a:t>※</a:t>
            </a:r>
            <a:r>
              <a:rPr lang="ja-JP" altLang="en-US" sz="1000" dirty="0" smtClean="0">
                <a:latin typeface="メイリオ" pitchFamily="50" charset="-128"/>
                <a:ea typeface="メイリオ" pitchFamily="50" charset="-128"/>
                <a:cs typeface="メイリオ" pitchFamily="50" charset="-128"/>
              </a:rPr>
              <a:t>本マニュアルでは以下を入力した場合として説明します</a:t>
            </a:r>
            <a:endParaRPr lang="en-US" altLang="ja-JP" sz="1000" dirty="0" smtClean="0">
              <a:latin typeface="メイリオ" pitchFamily="50" charset="-128"/>
              <a:ea typeface="メイリオ" pitchFamily="50" charset="-128"/>
              <a:cs typeface="メイリオ" pitchFamily="50" charset="-128"/>
            </a:endParaRPr>
          </a:p>
          <a:p>
            <a:pPr>
              <a:lnSpc>
                <a:spcPts val="1400"/>
              </a:lnSpc>
            </a:pPr>
            <a:r>
              <a:rPr lang="ja-JP" altLang="en-US" sz="1000" dirty="0" smtClean="0">
                <a:latin typeface="メイリオ" pitchFamily="50" charset="-128"/>
                <a:ea typeface="メイリオ" pitchFamily="50" charset="-128"/>
                <a:cs typeface="メイリオ" pitchFamily="50" charset="-128"/>
              </a:rPr>
              <a:t>・</a:t>
            </a:r>
            <a:r>
              <a:rPr lang="ja-JP" altLang="en-US" sz="1000" dirty="0" err="1" smtClean="0">
                <a:latin typeface="メイリオ" pitchFamily="50" charset="-128"/>
                <a:ea typeface="メイリオ" pitchFamily="50" charset="-128"/>
                <a:cs typeface="メイリオ" pitchFamily="50" charset="-128"/>
              </a:rPr>
              <a:t>す</a:t>
            </a:r>
            <a:r>
              <a:rPr lang="ja-JP" altLang="en-US" sz="1000" dirty="0" smtClean="0">
                <a:latin typeface="メイリオ" pitchFamily="50" charset="-128"/>
                <a:ea typeface="メイリオ" pitchFamily="50" charset="-128"/>
                <a:cs typeface="メイリオ" pitchFamily="50" charset="-128"/>
              </a:rPr>
              <a:t>うち</a:t>
            </a:r>
            <a:r>
              <a:rPr lang="en-US" altLang="ja-JP" sz="1000" dirty="0" smtClean="0">
                <a:latin typeface="メイリオ" pitchFamily="50" charset="-128"/>
                <a:ea typeface="メイリオ" pitchFamily="50" charset="-128"/>
                <a:cs typeface="メイリオ" pitchFamily="50" charset="-128"/>
              </a:rPr>
              <a:t>1</a:t>
            </a:r>
            <a:r>
              <a:rPr lang="ja-JP" altLang="en-US" sz="1000" dirty="0" smtClean="0">
                <a:latin typeface="メイリオ" pitchFamily="50" charset="-128"/>
                <a:ea typeface="メイリオ" pitchFamily="50" charset="-128"/>
                <a:cs typeface="メイリオ" pitchFamily="50" charset="-128"/>
              </a:rPr>
              <a:t>：</a:t>
            </a:r>
            <a:r>
              <a:rPr lang="en-US" altLang="ja-JP" sz="1000" b="1" dirty="0" smtClean="0">
                <a:latin typeface="メイリオ" pitchFamily="50" charset="-128"/>
                <a:ea typeface="メイリオ" pitchFamily="50" charset="-128"/>
                <a:cs typeface="メイリオ" pitchFamily="50" charset="-128"/>
              </a:rPr>
              <a:t>101</a:t>
            </a:r>
          </a:p>
          <a:p>
            <a:pPr>
              <a:lnSpc>
                <a:spcPts val="1400"/>
              </a:lnSpc>
            </a:pPr>
            <a:r>
              <a:rPr lang="ja-JP" altLang="en-US" sz="1000" dirty="0" smtClean="0">
                <a:latin typeface="メイリオ" pitchFamily="50" charset="-128"/>
                <a:ea typeface="メイリオ" pitchFamily="50" charset="-128"/>
                <a:cs typeface="メイリオ" pitchFamily="50" charset="-128"/>
              </a:rPr>
              <a:t>・</a:t>
            </a:r>
            <a:r>
              <a:rPr lang="ja-JP" altLang="en-US" sz="1000" dirty="0" err="1" smtClean="0">
                <a:latin typeface="メイリオ" pitchFamily="50" charset="-128"/>
                <a:ea typeface="メイリオ" pitchFamily="50" charset="-128"/>
                <a:cs typeface="メイリオ" pitchFamily="50" charset="-128"/>
              </a:rPr>
              <a:t>す</a:t>
            </a:r>
            <a:r>
              <a:rPr lang="ja-JP" altLang="en-US" sz="1000" dirty="0" smtClean="0">
                <a:latin typeface="メイリオ" pitchFamily="50" charset="-128"/>
                <a:ea typeface="メイリオ" pitchFamily="50" charset="-128"/>
                <a:cs typeface="メイリオ" pitchFamily="50" charset="-128"/>
              </a:rPr>
              <a:t>うち</a:t>
            </a:r>
            <a:r>
              <a:rPr lang="en-US" altLang="ja-JP" sz="1000" dirty="0" smtClean="0">
                <a:latin typeface="メイリオ" pitchFamily="50" charset="-128"/>
                <a:ea typeface="メイリオ" pitchFamily="50" charset="-128"/>
                <a:cs typeface="メイリオ" pitchFamily="50" charset="-128"/>
              </a:rPr>
              <a:t>2</a:t>
            </a:r>
            <a:r>
              <a:rPr lang="ja-JP" altLang="en-US" sz="1000" dirty="0" smtClean="0">
                <a:latin typeface="メイリオ" pitchFamily="50" charset="-128"/>
                <a:ea typeface="メイリオ" pitchFamily="50" charset="-128"/>
                <a:cs typeface="メイリオ" pitchFamily="50" charset="-128"/>
              </a:rPr>
              <a:t>：</a:t>
            </a:r>
            <a:r>
              <a:rPr lang="en-US" altLang="ja-JP" sz="1000" b="1" dirty="0" smtClean="0">
                <a:latin typeface="メイリオ" pitchFamily="50" charset="-128"/>
                <a:ea typeface="メイリオ" pitchFamily="50" charset="-128"/>
                <a:cs typeface="メイリオ" pitchFamily="50" charset="-128"/>
              </a:rPr>
              <a:t>20000</a:t>
            </a:r>
          </a:p>
        </p:txBody>
      </p:sp>
      <p:pic>
        <p:nvPicPr>
          <p:cNvPr id="138" name="図 137"/>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628800" y="5572869"/>
            <a:ext cx="304800" cy="247650"/>
          </a:xfrm>
          <a:prstGeom prst="rect">
            <a:avLst/>
          </a:prstGeom>
        </p:spPr>
      </p:pic>
      <p:sp>
        <p:nvSpPr>
          <p:cNvPr id="140" name="角丸四角形 139"/>
          <p:cNvSpPr/>
          <p:nvPr/>
        </p:nvSpPr>
        <p:spPr>
          <a:xfrm>
            <a:off x="1340768" y="6488828"/>
            <a:ext cx="633019" cy="191550"/>
          </a:xfrm>
          <a:prstGeom prst="roundRect">
            <a:avLst/>
          </a:prstGeom>
          <a:noFill/>
          <a:ln>
            <a:solidFill>
              <a:srgbClr val="FF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2" name="テキスト ボックス 141"/>
          <p:cNvSpPr txBox="1"/>
          <p:nvPr/>
        </p:nvSpPr>
        <p:spPr>
          <a:xfrm>
            <a:off x="116631" y="5860901"/>
            <a:ext cx="4690045" cy="276999"/>
          </a:xfrm>
          <a:prstGeom prst="rect">
            <a:avLst/>
          </a:prstGeom>
          <a:noFill/>
        </p:spPr>
        <p:txBody>
          <a:bodyPr wrap="square" rtlCol="0">
            <a:spAutoFit/>
          </a:bodyPr>
          <a:lstStyle/>
          <a:p>
            <a:pPr lvl="0"/>
            <a:r>
              <a:rPr lang="ja-JP" altLang="en-US" sz="1200" kern="0" dirty="0" smtClean="0">
                <a:solidFill>
                  <a:sysClr val="windowText" lastClr="000000"/>
                </a:solidFill>
                <a:latin typeface="メイリオ" pitchFamily="50" charset="-128"/>
                <a:ea typeface="メイリオ" pitchFamily="50" charset="-128"/>
                <a:cs typeface="メイリオ" pitchFamily="50" charset="-128"/>
              </a:rPr>
              <a:t>経路の処理者の</a:t>
            </a:r>
            <a:r>
              <a:rPr lang="ja-JP" altLang="en-US" sz="1200" b="1" kern="0" dirty="0" smtClean="0">
                <a:solidFill>
                  <a:sysClr val="windowText" lastClr="000000"/>
                </a:solidFill>
                <a:latin typeface="メイリオ" pitchFamily="50" charset="-128"/>
                <a:ea typeface="メイリオ" pitchFamily="50" charset="-128"/>
                <a:cs typeface="メイリオ" pitchFamily="50" charset="-128"/>
              </a:rPr>
              <a:t>未処理</a:t>
            </a:r>
            <a:r>
              <a:rPr lang="ja-JP" altLang="en-US" sz="1200" kern="0" dirty="0" smtClean="0">
                <a:solidFill>
                  <a:sysClr val="windowText" lastClr="000000"/>
                </a:solidFill>
                <a:latin typeface="メイリオ" pitchFamily="50" charset="-128"/>
                <a:ea typeface="メイリオ" pitchFamily="50" charset="-128"/>
                <a:cs typeface="メイリオ" pitchFamily="50" charset="-128"/>
              </a:rPr>
              <a:t>と</a:t>
            </a:r>
            <a:r>
              <a:rPr lang="ja-JP" altLang="en-US" sz="1200" b="1" kern="0" dirty="0" smtClean="0">
                <a:solidFill>
                  <a:sysClr val="windowText" lastClr="000000"/>
                </a:solidFill>
                <a:latin typeface="メイリオ" pitchFamily="50" charset="-128"/>
                <a:ea typeface="メイリオ" pitchFamily="50" charset="-128"/>
                <a:cs typeface="メイリオ" pitchFamily="50" charset="-128"/>
              </a:rPr>
              <a:t>処理予定</a:t>
            </a:r>
            <a:r>
              <a:rPr lang="ja-JP" altLang="en-US" sz="1200" kern="0" dirty="0" smtClean="0">
                <a:solidFill>
                  <a:sysClr val="windowText" lastClr="000000"/>
                </a:solidFill>
                <a:latin typeface="メイリオ" pitchFamily="50" charset="-128"/>
                <a:ea typeface="メイリオ" pitchFamily="50" charset="-128"/>
                <a:cs typeface="メイリオ" pitchFamily="50" charset="-128"/>
              </a:rPr>
              <a:t>にワークフローが表示されます。</a:t>
            </a:r>
            <a:endParaRPr lang="ja-JP" altLang="en-US" sz="1200" kern="0" dirty="0">
              <a:solidFill>
                <a:sysClr val="windowText" lastClr="000000"/>
              </a:solidFill>
              <a:latin typeface="メイリオ" pitchFamily="50" charset="-128"/>
              <a:ea typeface="メイリオ" pitchFamily="50" charset="-128"/>
              <a:cs typeface="メイリオ" pitchFamily="50" charset="-128"/>
            </a:endParaRPr>
          </a:p>
        </p:txBody>
      </p:sp>
      <p:sp>
        <p:nvSpPr>
          <p:cNvPr id="143" name="角丸四角形 142"/>
          <p:cNvSpPr/>
          <p:nvPr/>
        </p:nvSpPr>
        <p:spPr>
          <a:xfrm>
            <a:off x="2788770" y="6061909"/>
            <a:ext cx="280190" cy="238283"/>
          </a:xfrm>
          <a:prstGeom prst="roundRect">
            <a:avLst/>
          </a:prstGeom>
          <a:noFill/>
          <a:ln>
            <a:solidFill>
              <a:srgbClr val="FF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6" name="角丸四角形 145"/>
          <p:cNvSpPr/>
          <p:nvPr/>
        </p:nvSpPr>
        <p:spPr>
          <a:xfrm>
            <a:off x="120834" y="6876256"/>
            <a:ext cx="3394703" cy="193066"/>
          </a:xfrm>
          <a:prstGeom prst="roundRect">
            <a:avLst/>
          </a:prstGeom>
          <a:noFill/>
          <a:ln>
            <a:solidFill>
              <a:srgbClr val="FF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8" name="テキスト ボックス 147"/>
          <p:cNvSpPr txBox="1"/>
          <p:nvPr/>
        </p:nvSpPr>
        <p:spPr>
          <a:xfrm>
            <a:off x="4919389" y="6368220"/>
            <a:ext cx="1938611" cy="630942"/>
          </a:xfrm>
          <a:prstGeom prst="rect">
            <a:avLst/>
          </a:prstGeom>
          <a:noFill/>
        </p:spPr>
        <p:txBody>
          <a:bodyPr wrap="square" rtlCol="0">
            <a:spAutoFit/>
          </a:bodyPr>
          <a:lstStyle/>
          <a:p>
            <a:pPr>
              <a:lnSpc>
                <a:spcPts val="1400"/>
              </a:lnSpc>
            </a:pPr>
            <a:r>
              <a:rPr lang="en-US" altLang="ja-JP" sz="1000" dirty="0" smtClean="0">
                <a:solidFill>
                  <a:srgbClr val="FF0000"/>
                </a:solidFill>
                <a:latin typeface="メイリオ" pitchFamily="50" charset="-128"/>
                <a:ea typeface="メイリオ" pitchFamily="50" charset="-128"/>
                <a:cs typeface="メイリオ" pitchFamily="50" charset="-128"/>
              </a:rPr>
              <a:t>※</a:t>
            </a:r>
            <a:r>
              <a:rPr lang="ja-JP" altLang="en-US" sz="1000" dirty="0" smtClean="0">
                <a:solidFill>
                  <a:srgbClr val="FF0000"/>
                </a:solidFill>
                <a:latin typeface="メイリオ" pitchFamily="50" charset="-128"/>
                <a:ea typeface="メイリオ" pitchFamily="50" charset="-128"/>
                <a:cs typeface="メイリオ" pitchFamily="50" charset="-128"/>
              </a:rPr>
              <a:t>すうち</a:t>
            </a:r>
            <a:r>
              <a:rPr lang="en-US" altLang="ja-JP" sz="1000" dirty="0" smtClean="0">
                <a:solidFill>
                  <a:srgbClr val="FF0000"/>
                </a:solidFill>
                <a:latin typeface="メイリオ" pitchFamily="50" charset="-128"/>
                <a:ea typeface="メイリオ" pitchFamily="50" charset="-128"/>
                <a:cs typeface="メイリオ" pitchFamily="50" charset="-128"/>
              </a:rPr>
              <a:t>1&lt;50</a:t>
            </a:r>
            <a:r>
              <a:rPr lang="ja-JP" altLang="en-US" sz="1000" dirty="0" smtClean="0">
                <a:latin typeface="メイリオ" pitchFamily="50" charset="-128"/>
                <a:ea typeface="メイリオ" pitchFamily="50" charset="-128"/>
                <a:cs typeface="メイリオ" pitchFamily="50" charset="-128"/>
              </a:rPr>
              <a:t>という条件に対して入力値が</a:t>
            </a:r>
            <a:r>
              <a:rPr lang="en-US" altLang="ja-JP" sz="1000" b="1" dirty="0" smtClean="0">
                <a:solidFill>
                  <a:srgbClr val="FF0000"/>
                </a:solidFill>
                <a:latin typeface="メイリオ" pitchFamily="50" charset="-128"/>
                <a:ea typeface="メイリオ" pitchFamily="50" charset="-128"/>
                <a:cs typeface="メイリオ" pitchFamily="50" charset="-128"/>
              </a:rPr>
              <a:t>101</a:t>
            </a:r>
            <a:r>
              <a:rPr lang="ja-JP" altLang="en-US" sz="1000" dirty="0" smtClean="0">
                <a:latin typeface="メイリオ" pitchFamily="50" charset="-128"/>
                <a:ea typeface="メイリオ" pitchFamily="50" charset="-128"/>
                <a:cs typeface="メイリオ" pitchFamily="50" charset="-128"/>
              </a:rPr>
              <a:t>のため該当経路は</a:t>
            </a:r>
            <a:r>
              <a:rPr lang="ja-JP" altLang="en-US" sz="1000" dirty="0" smtClean="0">
                <a:solidFill>
                  <a:srgbClr val="FF0000"/>
                </a:solidFill>
                <a:latin typeface="メイリオ" pitchFamily="50" charset="-128"/>
                <a:ea typeface="メイリオ" pitchFamily="50" charset="-128"/>
                <a:cs typeface="メイリオ" pitchFamily="50" charset="-128"/>
              </a:rPr>
              <a:t>スキップされません</a:t>
            </a:r>
            <a:r>
              <a:rPr lang="ja-JP" altLang="en-US" sz="1000" dirty="0" smtClean="0">
                <a:latin typeface="メイリオ" pitchFamily="50" charset="-128"/>
                <a:ea typeface="メイリオ" pitchFamily="50" charset="-128"/>
                <a:cs typeface="メイリオ" pitchFamily="50" charset="-128"/>
              </a:rPr>
              <a:t>。</a:t>
            </a:r>
            <a:endParaRPr lang="en-US" altLang="ja-JP" sz="1000" dirty="0" smtClean="0">
              <a:latin typeface="メイリオ" pitchFamily="50" charset="-128"/>
              <a:ea typeface="メイリオ" pitchFamily="50" charset="-128"/>
              <a:cs typeface="メイリオ" pitchFamily="50" charset="-128"/>
            </a:endParaRPr>
          </a:p>
        </p:txBody>
      </p:sp>
      <p:cxnSp>
        <p:nvCxnSpPr>
          <p:cNvPr id="149" name="直線矢印コネクタ 207"/>
          <p:cNvCxnSpPr>
            <a:stCxn id="148" idx="1"/>
            <a:endCxn id="143" idx="3"/>
          </p:cNvCxnSpPr>
          <p:nvPr/>
        </p:nvCxnSpPr>
        <p:spPr>
          <a:xfrm flipH="1" flipV="1">
            <a:off x="3068960" y="6181051"/>
            <a:ext cx="1850429" cy="502640"/>
          </a:xfrm>
          <a:prstGeom prst="straightConnector1">
            <a:avLst/>
          </a:prstGeom>
          <a:ln w="22225">
            <a:solidFill>
              <a:srgbClr val="FF9933"/>
            </a:solidFill>
            <a:headEnd type="oval"/>
            <a:tailEnd type="arrow"/>
          </a:ln>
        </p:spPr>
        <p:style>
          <a:lnRef idx="1">
            <a:schemeClr val="accent1"/>
          </a:lnRef>
          <a:fillRef idx="0">
            <a:schemeClr val="accent1"/>
          </a:fillRef>
          <a:effectRef idx="0">
            <a:schemeClr val="accent1"/>
          </a:effectRef>
          <a:fontRef idx="minor">
            <a:schemeClr val="tx1"/>
          </a:fontRef>
        </p:style>
      </p:cxnSp>
      <p:cxnSp>
        <p:nvCxnSpPr>
          <p:cNvPr id="151" name="直線矢印コネクタ 207"/>
          <p:cNvCxnSpPr>
            <a:stCxn id="148" idx="1"/>
            <a:endCxn id="140" idx="3"/>
          </p:cNvCxnSpPr>
          <p:nvPr/>
        </p:nvCxnSpPr>
        <p:spPr>
          <a:xfrm flipH="1" flipV="1">
            <a:off x="1973787" y="6584603"/>
            <a:ext cx="2945602" cy="99088"/>
          </a:xfrm>
          <a:prstGeom prst="straightConnector1">
            <a:avLst/>
          </a:prstGeom>
          <a:ln w="22225">
            <a:solidFill>
              <a:srgbClr val="FF9933"/>
            </a:solidFill>
            <a:headEnd type="oval"/>
            <a:tailEnd type="arrow"/>
          </a:ln>
        </p:spPr>
        <p:style>
          <a:lnRef idx="1">
            <a:schemeClr val="accent1"/>
          </a:lnRef>
          <a:fillRef idx="0">
            <a:schemeClr val="accent1"/>
          </a:fillRef>
          <a:effectRef idx="0">
            <a:schemeClr val="accent1"/>
          </a:effectRef>
          <a:fontRef idx="minor">
            <a:schemeClr val="tx1"/>
          </a:fontRef>
        </p:style>
      </p:cxnSp>
      <p:cxnSp>
        <p:nvCxnSpPr>
          <p:cNvPr id="152" name="直線矢印コネクタ 207"/>
          <p:cNvCxnSpPr>
            <a:stCxn id="148" idx="1"/>
            <a:endCxn id="146" idx="3"/>
          </p:cNvCxnSpPr>
          <p:nvPr/>
        </p:nvCxnSpPr>
        <p:spPr>
          <a:xfrm flipH="1">
            <a:off x="3515537" y="6683691"/>
            <a:ext cx="1403852" cy="289098"/>
          </a:xfrm>
          <a:prstGeom prst="straightConnector1">
            <a:avLst/>
          </a:prstGeom>
          <a:ln w="22225">
            <a:solidFill>
              <a:srgbClr val="FF9933"/>
            </a:solidFill>
            <a:headEnd type="oval"/>
            <a:tailEnd type="arrow"/>
          </a:ln>
        </p:spPr>
        <p:style>
          <a:lnRef idx="1">
            <a:schemeClr val="accent1"/>
          </a:lnRef>
          <a:fillRef idx="0">
            <a:schemeClr val="accent1"/>
          </a:fillRef>
          <a:effectRef idx="0">
            <a:schemeClr val="accent1"/>
          </a:effectRef>
          <a:fontRef idx="minor">
            <a:schemeClr val="tx1"/>
          </a:fontRef>
        </p:style>
      </p:cxnSp>
      <p:pic>
        <p:nvPicPr>
          <p:cNvPr id="153" name="図 152"/>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977026" y="6228184"/>
            <a:ext cx="832500" cy="180000"/>
          </a:xfrm>
          <a:prstGeom prst="rect">
            <a:avLst/>
          </a:prstGeom>
        </p:spPr>
      </p:pic>
      <p:sp>
        <p:nvSpPr>
          <p:cNvPr id="192" name="テキスト ボックス 191"/>
          <p:cNvSpPr txBox="1"/>
          <p:nvPr/>
        </p:nvSpPr>
        <p:spPr>
          <a:xfrm>
            <a:off x="1901816" y="5578520"/>
            <a:ext cx="567681" cy="276999"/>
          </a:xfrm>
          <a:prstGeom prst="rect">
            <a:avLst/>
          </a:prstGeom>
          <a:noFill/>
        </p:spPr>
        <p:txBody>
          <a:bodyPr wrap="square" rtlCol="0">
            <a:spAutoFit/>
          </a:bodyPr>
          <a:lstStyle/>
          <a:p>
            <a:pPr lvl="0"/>
            <a:r>
              <a:rPr lang="ja-JP" altLang="en-US" sz="1200" kern="0" dirty="0" smtClean="0">
                <a:solidFill>
                  <a:sysClr val="windowText" lastClr="000000"/>
                </a:solidFill>
                <a:latin typeface="メイリオ" pitchFamily="50" charset="-128"/>
                <a:ea typeface="メイリオ" pitchFamily="50" charset="-128"/>
                <a:cs typeface="メイリオ" pitchFamily="50" charset="-128"/>
              </a:rPr>
              <a:t>申請</a:t>
            </a:r>
            <a:endParaRPr lang="ja-JP" altLang="en-US" sz="1200" kern="0" dirty="0">
              <a:solidFill>
                <a:sysClr val="windowText" lastClr="000000"/>
              </a:solidFill>
              <a:latin typeface="メイリオ" pitchFamily="50" charset="-128"/>
              <a:ea typeface="メイリオ" pitchFamily="50" charset="-128"/>
              <a:cs typeface="メイリオ" pitchFamily="50" charset="-128"/>
            </a:endParaRPr>
          </a:p>
        </p:txBody>
      </p:sp>
      <p:pic>
        <p:nvPicPr>
          <p:cNvPr id="5130" name="Picture 10" descr="C:\Users\sgwpc\Desktop\yoshiiさん\iQube試験\koyama\バグチェック\2.18.0\WF15.pn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188640" y="7219659"/>
            <a:ext cx="3072616" cy="1744829"/>
          </a:xfrm>
          <a:prstGeom prst="rect">
            <a:avLst/>
          </a:prstGeom>
          <a:noFill/>
          <a:extLst>
            <a:ext uri="{909E8E84-426E-40DD-AFC4-6F175D3DCCD1}">
              <a14:hiddenFill xmlns:a14="http://schemas.microsoft.com/office/drawing/2010/main">
                <a:solidFill>
                  <a:srgbClr val="FFFFFF"/>
                </a:solidFill>
              </a14:hiddenFill>
            </a:ext>
          </a:extLst>
        </p:spPr>
      </p:pic>
      <p:sp>
        <p:nvSpPr>
          <p:cNvPr id="202" name="角丸四角形 201"/>
          <p:cNvSpPr/>
          <p:nvPr/>
        </p:nvSpPr>
        <p:spPr>
          <a:xfrm>
            <a:off x="196482" y="8366165"/>
            <a:ext cx="3080118" cy="301585"/>
          </a:xfrm>
          <a:prstGeom prst="roundRect">
            <a:avLst/>
          </a:prstGeom>
          <a:noFill/>
          <a:ln>
            <a:solidFill>
              <a:srgbClr val="FF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05" name="SmartArt プレースホルダー 1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869160" y="7164288"/>
            <a:ext cx="695238" cy="216667"/>
          </a:xfrm>
          <a:prstGeom prst="rect">
            <a:avLst/>
          </a:prstGeom>
        </p:spPr>
      </p:pic>
      <p:sp>
        <p:nvSpPr>
          <p:cNvPr id="206" name="テキスト ボックス 205"/>
          <p:cNvSpPr txBox="1"/>
          <p:nvPr/>
        </p:nvSpPr>
        <p:spPr>
          <a:xfrm>
            <a:off x="4919389" y="7322433"/>
            <a:ext cx="1938611" cy="630942"/>
          </a:xfrm>
          <a:prstGeom prst="rect">
            <a:avLst/>
          </a:prstGeom>
          <a:noFill/>
        </p:spPr>
        <p:txBody>
          <a:bodyPr wrap="square" rtlCol="0">
            <a:spAutoFit/>
          </a:bodyPr>
          <a:lstStyle/>
          <a:p>
            <a:pPr>
              <a:lnSpc>
                <a:spcPts val="1400"/>
              </a:lnSpc>
            </a:pPr>
            <a:r>
              <a:rPr lang="ja-JP" altLang="en-US" sz="1000" dirty="0" smtClean="0">
                <a:latin typeface="メイリオ" pitchFamily="50" charset="-128"/>
                <a:ea typeface="メイリオ" pitchFamily="50" charset="-128"/>
                <a:cs typeface="メイリオ" pitchFamily="50" charset="-128"/>
              </a:rPr>
              <a:t>スキップされなかった場合、コメントにスキップ条件は</a:t>
            </a:r>
            <a:r>
              <a:rPr lang="ja-JP" altLang="en-US" sz="1000" dirty="0" smtClean="0">
                <a:solidFill>
                  <a:srgbClr val="FF9933"/>
                </a:solidFill>
                <a:latin typeface="メイリオ" pitchFamily="50" charset="-128"/>
                <a:ea typeface="メイリオ" pitchFamily="50" charset="-128"/>
                <a:cs typeface="メイリオ" pitchFamily="50" charset="-128"/>
              </a:rPr>
              <a:t>表示されません</a:t>
            </a:r>
            <a:r>
              <a:rPr lang="ja-JP" altLang="en-US" sz="1000" dirty="0" smtClean="0">
                <a:latin typeface="メイリオ" pitchFamily="50" charset="-128"/>
                <a:ea typeface="メイリオ" pitchFamily="50" charset="-128"/>
                <a:cs typeface="メイリオ" pitchFamily="50" charset="-128"/>
              </a:rPr>
              <a:t>。</a:t>
            </a:r>
            <a:endParaRPr lang="en-US" altLang="ja-JP" sz="1000" dirty="0" smtClean="0">
              <a:solidFill>
                <a:srgbClr val="FF9933"/>
              </a:solidFill>
              <a:latin typeface="メイリオ" pitchFamily="50" charset="-128"/>
              <a:ea typeface="メイリオ" pitchFamily="50" charset="-128"/>
              <a:cs typeface="メイリオ" pitchFamily="50" charset="-128"/>
            </a:endParaRPr>
          </a:p>
        </p:txBody>
      </p:sp>
      <p:cxnSp>
        <p:nvCxnSpPr>
          <p:cNvPr id="207" name="直線矢印コネクタ 207"/>
          <p:cNvCxnSpPr>
            <a:stCxn id="206" idx="1"/>
            <a:endCxn id="202" idx="3"/>
          </p:cNvCxnSpPr>
          <p:nvPr/>
        </p:nvCxnSpPr>
        <p:spPr>
          <a:xfrm flipH="1">
            <a:off x="3276600" y="7637904"/>
            <a:ext cx="1642789" cy="879054"/>
          </a:xfrm>
          <a:prstGeom prst="straightConnector1">
            <a:avLst/>
          </a:prstGeom>
          <a:ln w="22225">
            <a:solidFill>
              <a:srgbClr val="FF9933"/>
            </a:solidFill>
            <a:headEnd type="oval"/>
            <a:tailEnd type="arrow"/>
          </a:ln>
        </p:spPr>
        <p:style>
          <a:lnRef idx="1">
            <a:schemeClr val="accent1"/>
          </a:lnRef>
          <a:fillRef idx="0">
            <a:schemeClr val="accent1"/>
          </a:fillRef>
          <a:effectRef idx="0">
            <a:schemeClr val="accent1"/>
          </a:effectRef>
          <a:fontRef idx="minor">
            <a:schemeClr val="tx1"/>
          </a:fontRef>
        </p:style>
      </p:cxnSp>
      <p:pic>
        <p:nvPicPr>
          <p:cNvPr id="210" name="SmartArt プレースホルダー 1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869160" y="8103393"/>
            <a:ext cx="695238" cy="216667"/>
          </a:xfrm>
          <a:prstGeom prst="rect">
            <a:avLst/>
          </a:prstGeom>
        </p:spPr>
      </p:pic>
      <p:sp>
        <p:nvSpPr>
          <p:cNvPr id="211" name="テキスト ボックス 210"/>
          <p:cNvSpPr txBox="1"/>
          <p:nvPr/>
        </p:nvSpPr>
        <p:spPr>
          <a:xfrm>
            <a:off x="4919389" y="8261538"/>
            <a:ext cx="1938611" cy="630942"/>
          </a:xfrm>
          <a:prstGeom prst="rect">
            <a:avLst/>
          </a:prstGeom>
          <a:noFill/>
        </p:spPr>
        <p:txBody>
          <a:bodyPr wrap="square" rtlCol="0">
            <a:spAutoFit/>
          </a:bodyPr>
          <a:lstStyle/>
          <a:p>
            <a:pPr>
              <a:lnSpc>
                <a:spcPts val="1400"/>
              </a:lnSpc>
            </a:pPr>
            <a:r>
              <a:rPr lang="ja-JP" altLang="en-US" sz="1000" dirty="0" smtClean="0">
                <a:latin typeface="メイリオ" pitchFamily="50" charset="-128"/>
                <a:ea typeface="メイリオ" pitchFamily="50" charset="-128"/>
                <a:cs typeface="メイリオ" pitchFamily="50" charset="-128"/>
              </a:rPr>
              <a:t>未来の経路についてはスキップ条件に</a:t>
            </a:r>
            <a:r>
              <a:rPr lang="ja-JP" altLang="en-US" sz="1000" dirty="0" smtClean="0">
                <a:solidFill>
                  <a:srgbClr val="FF9933"/>
                </a:solidFill>
                <a:latin typeface="メイリオ" pitchFamily="50" charset="-128"/>
                <a:ea typeface="メイリオ" pitchFamily="50" charset="-128"/>
                <a:cs typeface="メイリオ" pitchFamily="50" charset="-128"/>
              </a:rPr>
              <a:t>一致する場合</a:t>
            </a:r>
            <a:r>
              <a:rPr lang="ja-JP" altLang="en-US" sz="1000" dirty="0" smtClean="0">
                <a:latin typeface="メイリオ" pitchFamily="50" charset="-128"/>
                <a:ea typeface="メイリオ" pitchFamily="50" charset="-128"/>
                <a:cs typeface="メイリオ" pitchFamily="50" charset="-128"/>
              </a:rPr>
              <a:t>も</a:t>
            </a:r>
            <a:r>
              <a:rPr lang="ja-JP" altLang="en-US" sz="1000" dirty="0" smtClean="0">
                <a:solidFill>
                  <a:srgbClr val="FF9933"/>
                </a:solidFill>
                <a:latin typeface="メイリオ" pitchFamily="50" charset="-128"/>
                <a:ea typeface="メイリオ" pitchFamily="50" charset="-128"/>
                <a:cs typeface="メイリオ" pitchFamily="50" charset="-128"/>
              </a:rPr>
              <a:t>赤字で表示されます</a:t>
            </a:r>
            <a:r>
              <a:rPr lang="ja-JP" altLang="en-US" sz="1000" dirty="0" smtClean="0">
                <a:latin typeface="メイリオ" pitchFamily="50" charset="-128"/>
                <a:ea typeface="メイリオ" pitchFamily="50" charset="-128"/>
                <a:cs typeface="メイリオ" pitchFamily="50" charset="-128"/>
              </a:rPr>
              <a:t>。</a:t>
            </a:r>
            <a:endParaRPr lang="en-US" altLang="ja-JP" sz="1000" dirty="0" smtClean="0">
              <a:solidFill>
                <a:srgbClr val="FF9933"/>
              </a:solidFill>
              <a:latin typeface="メイリオ" pitchFamily="50" charset="-128"/>
              <a:ea typeface="メイリオ" pitchFamily="50" charset="-128"/>
              <a:cs typeface="メイリオ" pitchFamily="50" charset="-128"/>
            </a:endParaRPr>
          </a:p>
        </p:txBody>
      </p:sp>
      <p:cxnSp>
        <p:nvCxnSpPr>
          <p:cNvPr id="212" name="直線矢印コネクタ 207"/>
          <p:cNvCxnSpPr>
            <a:stCxn id="211" idx="1"/>
          </p:cNvCxnSpPr>
          <p:nvPr/>
        </p:nvCxnSpPr>
        <p:spPr>
          <a:xfrm flipH="1">
            <a:off x="3429001" y="8577009"/>
            <a:ext cx="1490388" cy="116161"/>
          </a:xfrm>
          <a:prstGeom prst="straightConnector1">
            <a:avLst/>
          </a:prstGeom>
          <a:ln w="22225">
            <a:solidFill>
              <a:srgbClr val="FF9933"/>
            </a:solidFill>
            <a:headEnd type="oval"/>
            <a:tailEnd type="arrow"/>
          </a:ln>
        </p:spPr>
        <p:style>
          <a:lnRef idx="1">
            <a:schemeClr val="accent1"/>
          </a:lnRef>
          <a:fillRef idx="0">
            <a:schemeClr val="accent1"/>
          </a:fillRef>
          <a:effectRef idx="0">
            <a:schemeClr val="accent1"/>
          </a:effectRef>
          <a:fontRef idx="minor">
            <a:schemeClr val="tx1"/>
          </a:fontRef>
        </p:style>
      </p:cxnSp>
      <p:sp>
        <p:nvSpPr>
          <p:cNvPr id="215" name="角丸四角形 214"/>
          <p:cNvSpPr/>
          <p:nvPr/>
        </p:nvSpPr>
        <p:spPr>
          <a:xfrm>
            <a:off x="204866" y="8715697"/>
            <a:ext cx="3080118" cy="104775"/>
          </a:xfrm>
          <a:prstGeom prst="roundRect">
            <a:avLst/>
          </a:prstGeom>
          <a:noFill/>
          <a:ln>
            <a:solidFill>
              <a:srgbClr val="FF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76475569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図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8202" y="5835821"/>
            <a:ext cx="3255651" cy="1112831"/>
          </a:xfrm>
          <a:prstGeom prst="rect">
            <a:avLst/>
          </a:prstGeom>
        </p:spPr>
      </p:pic>
      <p:pic>
        <p:nvPicPr>
          <p:cNvPr id="2" name="図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464" y="4545605"/>
            <a:ext cx="3315390" cy="937747"/>
          </a:xfrm>
          <a:prstGeom prst="rect">
            <a:avLst/>
          </a:prstGeom>
        </p:spPr>
      </p:pic>
      <p:sp>
        <p:nvSpPr>
          <p:cNvPr id="7" name="タイトル 4"/>
          <p:cNvSpPr txBox="1">
            <a:spLocks/>
          </p:cNvSpPr>
          <p:nvPr/>
        </p:nvSpPr>
        <p:spPr>
          <a:xfrm>
            <a:off x="-15403" y="35496"/>
            <a:ext cx="4901045" cy="592065"/>
          </a:xfrm>
          <a:prstGeom prst="rect">
            <a:avLst/>
          </a:prstGeom>
        </p:spPr>
        <p:txBody>
          <a:bodyPr vert="horz" lIns="91440" tIns="45720" rIns="91440" bIns="45720" rtlCol="0" anchor="ctr">
            <a:noAutofit/>
          </a:bodyPr>
          <a:lstStyle>
            <a:lvl1pPr algn="l" defTabSz="914400" rtl="0" eaLnBrk="1" latinLnBrk="0" hangingPunct="1">
              <a:spcBef>
                <a:spcPct val="0"/>
              </a:spcBef>
              <a:buNone/>
              <a:defRPr kumimoji="1" sz="2800" kern="1200">
                <a:solidFill>
                  <a:schemeClr val="tx2"/>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ja-JP" altLang="en-US" sz="2400" b="1" dirty="0">
                <a:solidFill>
                  <a:srgbClr val="1F497D"/>
                </a:solidFill>
                <a:effectLst>
                  <a:reflection blurRad="6350" stA="55000" endA="300" endPos="20000" dir="5400000" sy="-100000" algn="bl" rotWithShape="0"/>
                </a:effectLst>
                <a:latin typeface="Bookman Old Style"/>
                <a:ea typeface="HG明朝E"/>
              </a:rPr>
              <a:t>　</a:t>
            </a:r>
            <a:r>
              <a:rPr lang="en-US" altLang="ja-JP" sz="2400" b="1" dirty="0" smtClean="0">
                <a:solidFill>
                  <a:schemeClr val="tx2">
                    <a:lumMod val="60000"/>
                    <a:lumOff val="40000"/>
                  </a:schemeClr>
                </a:solidFill>
                <a:effectLst>
                  <a:reflection blurRad="6350" stA="55000" endA="300" endPos="20000" dir="5400000" sy="-100000" algn="bl" rotWithShape="0"/>
                </a:effectLst>
                <a:latin typeface="Arial Black" panose="020B0A04020102020204" pitchFamily="34" charset="0"/>
                <a:ea typeface="HG明朝E"/>
              </a:rPr>
              <a:t>2.</a:t>
            </a:r>
            <a:r>
              <a:rPr lang="ja-JP" altLang="en-US" sz="2400" b="1" dirty="0" smtClean="0">
                <a:solidFill>
                  <a:schemeClr val="tx2">
                    <a:lumMod val="60000"/>
                    <a:lumOff val="40000"/>
                  </a:schemeClr>
                </a:solidFill>
                <a:effectLst>
                  <a:reflection blurRad="6350" stA="55000" endA="300" endPos="20000" dir="5400000" sy="-100000" algn="bl" rotWithShape="0"/>
                </a:effectLst>
                <a:latin typeface="Bookman Old Style"/>
                <a:ea typeface="HG明朝E"/>
              </a:rPr>
              <a:t>ワークフロー申請</a:t>
            </a:r>
            <a:endParaRPr kumimoji="1" lang="ja-JP" altLang="en-US" sz="2400" b="0" i="0" u="none" strike="noStrike" kern="1200" cap="none" spc="0" normalizeH="0" baseline="0" noProof="0" dirty="0">
              <a:ln>
                <a:noFill/>
              </a:ln>
              <a:solidFill>
                <a:schemeClr val="tx2">
                  <a:lumMod val="60000"/>
                  <a:lumOff val="40000"/>
                </a:schemeClr>
              </a:solidFill>
              <a:effectLst/>
              <a:uLnTx/>
              <a:uFillTx/>
              <a:latin typeface="Bookman Old Style"/>
              <a:ea typeface="HG明朝E"/>
            </a:endParaRPr>
          </a:p>
        </p:txBody>
      </p:sp>
      <p:grpSp>
        <p:nvGrpSpPr>
          <p:cNvPr id="22" name="グループ化 21"/>
          <p:cNvGrpSpPr/>
          <p:nvPr/>
        </p:nvGrpSpPr>
        <p:grpSpPr>
          <a:xfrm>
            <a:off x="250015" y="683568"/>
            <a:ext cx="4247589" cy="300373"/>
            <a:chOff x="322023" y="589161"/>
            <a:chExt cx="2879572" cy="300373"/>
          </a:xfrm>
        </p:grpSpPr>
        <p:sp>
          <p:nvSpPr>
            <p:cNvPr id="19" name="片側の 2 つの角を切り取った四角形 18"/>
            <p:cNvSpPr/>
            <p:nvPr/>
          </p:nvSpPr>
          <p:spPr>
            <a:xfrm>
              <a:off x="322023" y="589161"/>
              <a:ext cx="2838563" cy="252000"/>
            </a:xfrm>
            <a:prstGeom prst="snip2SameRect">
              <a:avLst/>
            </a:prstGeom>
            <a:solidFill>
              <a:schemeClr val="tx2">
                <a:lumMod val="40000"/>
                <a:lumOff val="60000"/>
              </a:schemeClr>
            </a:solidFill>
            <a:ln>
              <a:solidFill>
                <a:schemeClr val="accent5">
                  <a:lumMod val="20000"/>
                  <a:lumOff val="80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lvl="0"/>
              <a:r>
                <a:rPr lang="en-US" altLang="ja-JP" sz="1600" b="1" kern="0" dirty="0" smtClean="0">
                  <a:solidFill>
                    <a:schemeClr val="bg1"/>
                  </a:solidFill>
                  <a:latin typeface="Arial Black" pitchFamily="34" charset="0"/>
                  <a:ea typeface="HGPｺﾞｼｯｸE" pitchFamily="50" charset="-128"/>
                </a:rPr>
                <a:t>2.</a:t>
              </a:r>
              <a:r>
                <a:rPr lang="en-US" altLang="ja-JP" sz="1600" kern="0" dirty="0" smtClean="0">
                  <a:solidFill>
                    <a:schemeClr val="bg1"/>
                  </a:solidFill>
                </a:rPr>
                <a:t> </a:t>
              </a:r>
              <a:r>
                <a:rPr lang="ja-JP" altLang="en-US" sz="1400" kern="0" dirty="0" smtClean="0">
                  <a:solidFill>
                    <a:schemeClr val="bg1"/>
                  </a:solidFill>
                  <a:ea typeface="メイリオ" pitchFamily="50" charset="-128"/>
                </a:rPr>
                <a:t>ワークフローの</a:t>
              </a:r>
              <a:r>
                <a:rPr lang="ja-JP" altLang="en-US" sz="1400" b="1" kern="0" dirty="0" smtClean="0">
                  <a:solidFill>
                    <a:schemeClr val="bg1"/>
                  </a:solidFill>
                  <a:ea typeface="メイリオ" pitchFamily="50" charset="-128"/>
                </a:rPr>
                <a:t>承認・決裁・確認</a:t>
              </a:r>
              <a:endParaRPr lang="ja-JP" altLang="en-US" sz="1400" b="1" kern="0" dirty="0">
                <a:solidFill>
                  <a:schemeClr val="bg1"/>
                </a:solidFill>
                <a:latin typeface="メイリオ" pitchFamily="50" charset="-128"/>
                <a:ea typeface="メイリオ" pitchFamily="50" charset="-128"/>
                <a:cs typeface="メイリオ" pitchFamily="50" charset="-128"/>
              </a:endParaRPr>
            </a:p>
          </p:txBody>
        </p:sp>
        <p:cxnSp>
          <p:nvCxnSpPr>
            <p:cNvPr id="20" name="直線コネクタ 19"/>
            <p:cNvCxnSpPr/>
            <p:nvPr/>
          </p:nvCxnSpPr>
          <p:spPr>
            <a:xfrm flipV="1">
              <a:off x="322023" y="887037"/>
              <a:ext cx="2879572" cy="2497"/>
            </a:xfrm>
            <a:prstGeom prst="line">
              <a:avLst/>
            </a:prstGeom>
            <a:ln w="28575">
              <a:solidFill>
                <a:schemeClr val="tx2">
                  <a:lumMod val="40000"/>
                  <a:lumOff val="60000"/>
                  <a:alpha val="50000"/>
                </a:schemeClr>
              </a:solidFill>
            </a:ln>
            <a:effectLst/>
          </p:spPr>
          <p:style>
            <a:lnRef idx="1">
              <a:schemeClr val="accent1"/>
            </a:lnRef>
            <a:fillRef idx="0">
              <a:schemeClr val="accent1"/>
            </a:fillRef>
            <a:effectRef idx="0">
              <a:schemeClr val="accent1"/>
            </a:effectRef>
            <a:fontRef idx="minor">
              <a:schemeClr val="tx1"/>
            </a:fontRef>
          </p:style>
        </p:cxnSp>
      </p:grpSp>
      <p:cxnSp>
        <p:nvCxnSpPr>
          <p:cNvPr id="4" name="直線コネクタ 3"/>
          <p:cNvCxnSpPr/>
          <p:nvPr/>
        </p:nvCxnSpPr>
        <p:spPr>
          <a:xfrm>
            <a:off x="135152" y="539552"/>
            <a:ext cx="6579973" cy="0"/>
          </a:xfrm>
          <a:prstGeom prst="line">
            <a:avLst/>
          </a:prstGeom>
          <a:ln w="31750">
            <a:solidFill>
              <a:schemeClr val="tx2">
                <a:lumMod val="40000"/>
                <a:lumOff val="60000"/>
              </a:schemeClr>
            </a:solidFill>
            <a:prstDash val="sysDot"/>
          </a:ln>
        </p:spPr>
        <p:style>
          <a:lnRef idx="1">
            <a:schemeClr val="accent1"/>
          </a:lnRef>
          <a:fillRef idx="0">
            <a:schemeClr val="accent1"/>
          </a:fillRef>
          <a:effectRef idx="0">
            <a:schemeClr val="accent1"/>
          </a:effectRef>
          <a:fontRef idx="minor">
            <a:schemeClr val="tx1"/>
          </a:fontRef>
        </p:style>
      </p:cxnSp>
      <p:sp>
        <p:nvSpPr>
          <p:cNvPr id="128" name="テキスト ボックス 127"/>
          <p:cNvSpPr txBox="1"/>
          <p:nvPr/>
        </p:nvSpPr>
        <p:spPr>
          <a:xfrm>
            <a:off x="4829182" y="1234084"/>
            <a:ext cx="2009565" cy="553998"/>
          </a:xfrm>
          <a:prstGeom prst="rect">
            <a:avLst/>
          </a:prstGeom>
          <a:noFill/>
        </p:spPr>
        <p:txBody>
          <a:bodyPr wrap="square" rtlCol="0">
            <a:spAutoFit/>
          </a:bodyPr>
          <a:lstStyle/>
          <a:p>
            <a:r>
              <a:rPr lang="ja-JP" altLang="en-US" sz="1000" dirty="0">
                <a:solidFill>
                  <a:prstClr val="black"/>
                </a:solidFill>
                <a:latin typeface="メイリオ" pitchFamily="50" charset="-128"/>
                <a:ea typeface="メイリオ" pitchFamily="50" charset="-128"/>
                <a:cs typeface="メイリオ" pitchFamily="50" charset="-128"/>
              </a:rPr>
              <a:t>ワークフロー</a:t>
            </a:r>
            <a:r>
              <a:rPr lang="ja-JP" altLang="en-US" sz="1000" dirty="0" smtClean="0">
                <a:solidFill>
                  <a:prstClr val="black"/>
                </a:solidFill>
                <a:latin typeface="メイリオ" pitchFamily="50" charset="-128"/>
                <a:ea typeface="メイリオ" pitchFamily="50" charset="-128"/>
                <a:cs typeface="メイリオ" pitchFamily="50" charset="-128"/>
              </a:rPr>
              <a:t>の承認手順の詳細については</a:t>
            </a:r>
            <a:r>
              <a:rPr lang="ja-JP" altLang="en-US" sz="1000" dirty="0" smtClean="0">
                <a:solidFill>
                  <a:srgbClr val="FF9933"/>
                </a:solidFill>
                <a:latin typeface="メイリオ" pitchFamily="50" charset="-128"/>
                <a:ea typeface="メイリオ" pitchFamily="50" charset="-128"/>
                <a:cs typeface="メイリオ" pitchFamily="50" charset="-128"/>
              </a:rPr>
              <a:t>ワークフロー操作マニュアル</a:t>
            </a:r>
            <a:r>
              <a:rPr lang="ja-JP" altLang="en-US" sz="1000" dirty="0" smtClean="0">
                <a:solidFill>
                  <a:prstClr val="black"/>
                </a:solidFill>
                <a:latin typeface="メイリオ" pitchFamily="50" charset="-128"/>
                <a:ea typeface="メイリオ" pitchFamily="50" charset="-128"/>
                <a:cs typeface="メイリオ" pitchFamily="50" charset="-128"/>
              </a:rPr>
              <a:t>をご覧ください。</a:t>
            </a:r>
            <a:endParaRPr lang="en-US" altLang="ja-JP" sz="1000" dirty="0" smtClean="0">
              <a:solidFill>
                <a:prstClr val="black"/>
              </a:solidFill>
              <a:latin typeface="メイリオ" pitchFamily="50" charset="-128"/>
              <a:ea typeface="メイリオ" pitchFamily="50" charset="-128"/>
              <a:cs typeface="メイリオ" pitchFamily="50" charset="-128"/>
            </a:endParaRPr>
          </a:p>
        </p:txBody>
      </p:sp>
      <p:pic>
        <p:nvPicPr>
          <p:cNvPr id="129" name="図 12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81788" y="1043608"/>
            <a:ext cx="190476" cy="190476"/>
          </a:xfrm>
          <a:prstGeom prst="rect">
            <a:avLst/>
          </a:prstGeom>
        </p:spPr>
      </p:pic>
      <p:pic>
        <p:nvPicPr>
          <p:cNvPr id="138" name="図 13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628800" y="3491880"/>
            <a:ext cx="304800" cy="247650"/>
          </a:xfrm>
          <a:prstGeom prst="rect">
            <a:avLst/>
          </a:prstGeom>
        </p:spPr>
      </p:pic>
      <p:sp>
        <p:nvSpPr>
          <p:cNvPr id="142" name="テキスト ボックス 141"/>
          <p:cNvSpPr txBox="1"/>
          <p:nvPr/>
        </p:nvSpPr>
        <p:spPr>
          <a:xfrm>
            <a:off x="116631" y="3779912"/>
            <a:ext cx="4608513" cy="461665"/>
          </a:xfrm>
          <a:prstGeom prst="rect">
            <a:avLst/>
          </a:prstGeom>
          <a:noFill/>
        </p:spPr>
        <p:txBody>
          <a:bodyPr wrap="square" rtlCol="0">
            <a:spAutoFit/>
          </a:bodyPr>
          <a:lstStyle/>
          <a:p>
            <a:pPr lvl="0"/>
            <a:r>
              <a:rPr lang="ja-JP" altLang="en-US" sz="1200" kern="0" dirty="0" smtClean="0">
                <a:solidFill>
                  <a:sysClr val="windowText" lastClr="000000"/>
                </a:solidFill>
                <a:latin typeface="メイリオ" pitchFamily="50" charset="-128"/>
                <a:ea typeface="メイリオ" pitchFamily="50" charset="-128"/>
                <a:cs typeface="メイリオ" pitchFamily="50" charset="-128"/>
              </a:rPr>
              <a:t>次の経路の処理者の</a:t>
            </a:r>
            <a:r>
              <a:rPr lang="ja-JP" altLang="en-US" sz="1200" b="1" kern="0" dirty="0" smtClean="0">
                <a:solidFill>
                  <a:sysClr val="windowText" lastClr="000000"/>
                </a:solidFill>
                <a:latin typeface="メイリオ" pitchFamily="50" charset="-128"/>
                <a:ea typeface="メイリオ" pitchFamily="50" charset="-128"/>
                <a:cs typeface="メイリオ" pitchFamily="50" charset="-128"/>
              </a:rPr>
              <a:t>未処理</a:t>
            </a:r>
            <a:r>
              <a:rPr lang="ja-JP" altLang="en-US" sz="1200" kern="0" dirty="0" smtClean="0">
                <a:solidFill>
                  <a:sysClr val="windowText" lastClr="000000"/>
                </a:solidFill>
                <a:latin typeface="メイリオ" pitchFamily="50" charset="-128"/>
                <a:ea typeface="メイリオ" pitchFamily="50" charset="-128"/>
                <a:cs typeface="メイリオ" pitchFamily="50" charset="-128"/>
              </a:rPr>
              <a:t>と</a:t>
            </a:r>
            <a:r>
              <a:rPr lang="ja-JP" altLang="en-US" sz="1200" b="1" kern="0" dirty="0" smtClean="0">
                <a:solidFill>
                  <a:sysClr val="windowText" lastClr="000000"/>
                </a:solidFill>
                <a:latin typeface="メイリオ" pitchFamily="50" charset="-128"/>
                <a:ea typeface="メイリオ" pitchFamily="50" charset="-128"/>
                <a:cs typeface="メイリオ" pitchFamily="50" charset="-128"/>
              </a:rPr>
              <a:t>処理予定</a:t>
            </a:r>
            <a:r>
              <a:rPr lang="ja-JP" altLang="en-US" sz="1200" kern="0" dirty="0" smtClean="0">
                <a:solidFill>
                  <a:sysClr val="windowText" lastClr="000000"/>
                </a:solidFill>
                <a:latin typeface="メイリオ" pitchFamily="50" charset="-128"/>
                <a:ea typeface="メイリオ" pitchFamily="50" charset="-128"/>
                <a:cs typeface="メイリオ" pitchFamily="50" charset="-128"/>
              </a:rPr>
              <a:t>に表示されます。</a:t>
            </a:r>
            <a:endParaRPr lang="en-US" altLang="ja-JP" sz="1200" kern="0" dirty="0" smtClean="0">
              <a:solidFill>
                <a:sysClr val="windowText" lastClr="000000"/>
              </a:solidFill>
              <a:latin typeface="メイリオ" pitchFamily="50" charset="-128"/>
              <a:ea typeface="メイリオ" pitchFamily="50" charset="-128"/>
              <a:cs typeface="メイリオ" pitchFamily="50" charset="-128"/>
            </a:endParaRPr>
          </a:p>
          <a:p>
            <a:pPr lvl="0"/>
            <a:r>
              <a:rPr lang="ja-JP" altLang="en-US" sz="1200" kern="0" dirty="0" smtClean="0">
                <a:solidFill>
                  <a:sysClr val="windowText" lastClr="000000"/>
                </a:solidFill>
                <a:latin typeface="メイリオ" pitchFamily="50" charset="-128"/>
                <a:ea typeface="メイリオ" pitchFamily="50" charset="-128"/>
                <a:cs typeface="メイリオ" pitchFamily="50" charset="-128"/>
              </a:rPr>
              <a:t>スキップされた処理者の場合、</a:t>
            </a:r>
            <a:r>
              <a:rPr lang="ja-JP" altLang="en-US" sz="1200" b="1" kern="0" dirty="0" smtClean="0">
                <a:solidFill>
                  <a:sysClr val="windowText" lastClr="000000"/>
                </a:solidFill>
                <a:latin typeface="メイリオ" pitchFamily="50" charset="-128"/>
                <a:ea typeface="メイリオ" pitchFamily="50" charset="-128"/>
                <a:cs typeface="メイリオ" pitchFamily="50" charset="-128"/>
              </a:rPr>
              <a:t>処理済</a:t>
            </a:r>
            <a:r>
              <a:rPr lang="ja-JP" altLang="en-US" sz="1200" kern="0" dirty="0" smtClean="0">
                <a:solidFill>
                  <a:sysClr val="windowText" lastClr="000000"/>
                </a:solidFill>
                <a:latin typeface="メイリオ" pitchFamily="50" charset="-128"/>
                <a:ea typeface="メイリオ" pitchFamily="50" charset="-128"/>
                <a:cs typeface="メイリオ" pitchFamily="50" charset="-128"/>
              </a:rPr>
              <a:t>に表示されます。</a:t>
            </a:r>
            <a:endParaRPr lang="ja-JP" altLang="en-US" sz="1200" kern="0" dirty="0">
              <a:solidFill>
                <a:sysClr val="windowText" lastClr="000000"/>
              </a:solidFill>
              <a:latin typeface="メイリオ" pitchFamily="50" charset="-128"/>
              <a:ea typeface="メイリオ" pitchFamily="50" charset="-128"/>
              <a:cs typeface="メイリオ" pitchFamily="50" charset="-128"/>
            </a:endParaRPr>
          </a:p>
        </p:txBody>
      </p:sp>
      <p:sp>
        <p:nvSpPr>
          <p:cNvPr id="45" name="テキスト ボックス 44"/>
          <p:cNvSpPr txBox="1"/>
          <p:nvPr/>
        </p:nvSpPr>
        <p:spPr>
          <a:xfrm>
            <a:off x="116632" y="982633"/>
            <a:ext cx="4690045" cy="276999"/>
          </a:xfrm>
          <a:prstGeom prst="rect">
            <a:avLst/>
          </a:prstGeom>
          <a:noFill/>
        </p:spPr>
        <p:txBody>
          <a:bodyPr wrap="square" rtlCol="0">
            <a:spAutoFit/>
          </a:bodyPr>
          <a:lstStyle/>
          <a:p>
            <a:pPr lvl="0"/>
            <a:r>
              <a:rPr lang="ja-JP" altLang="en-US" sz="1200" kern="0" dirty="0" smtClean="0">
                <a:solidFill>
                  <a:sysClr val="windowText" lastClr="000000"/>
                </a:solidFill>
                <a:latin typeface="メイリオ" pitchFamily="50" charset="-128"/>
                <a:ea typeface="メイリオ" pitchFamily="50" charset="-128"/>
                <a:cs typeface="メイリオ" pitchFamily="50" charset="-128"/>
              </a:rPr>
              <a:t>経路者がそれぞれ承認</a:t>
            </a:r>
            <a:r>
              <a:rPr lang="en-US" altLang="ja-JP" sz="1200" kern="0" dirty="0" smtClean="0">
                <a:solidFill>
                  <a:sysClr val="windowText" lastClr="000000"/>
                </a:solidFill>
                <a:latin typeface="メイリオ" pitchFamily="50" charset="-128"/>
                <a:ea typeface="メイリオ" pitchFamily="50" charset="-128"/>
                <a:cs typeface="メイリオ" pitchFamily="50" charset="-128"/>
              </a:rPr>
              <a:t>/</a:t>
            </a:r>
            <a:r>
              <a:rPr lang="ja-JP" altLang="en-US" sz="1200" kern="0" dirty="0" smtClean="0">
                <a:solidFill>
                  <a:sysClr val="windowText" lastClr="000000"/>
                </a:solidFill>
                <a:latin typeface="メイリオ" pitchFamily="50" charset="-128"/>
                <a:ea typeface="メイリオ" pitchFamily="50" charset="-128"/>
                <a:cs typeface="メイリオ" pitchFamily="50" charset="-128"/>
              </a:rPr>
              <a:t>差し戻しの</a:t>
            </a:r>
            <a:r>
              <a:rPr lang="ja-JP" altLang="en-US" sz="1200" b="1" kern="0" dirty="0" smtClean="0">
                <a:solidFill>
                  <a:sysClr val="windowText" lastClr="000000"/>
                </a:solidFill>
                <a:latin typeface="メイリオ" pitchFamily="50" charset="-128"/>
                <a:ea typeface="メイリオ" pitchFamily="50" charset="-128"/>
                <a:cs typeface="メイリオ" pitchFamily="50" charset="-128"/>
              </a:rPr>
              <a:t>処理</a:t>
            </a:r>
            <a:r>
              <a:rPr lang="ja-JP" altLang="en-US" sz="1200" kern="0" dirty="0" smtClean="0">
                <a:solidFill>
                  <a:sysClr val="windowText" lastClr="000000"/>
                </a:solidFill>
                <a:latin typeface="メイリオ" pitchFamily="50" charset="-128"/>
                <a:ea typeface="メイリオ" pitchFamily="50" charset="-128"/>
                <a:cs typeface="メイリオ" pitchFamily="50" charset="-128"/>
              </a:rPr>
              <a:t>を実施します。</a:t>
            </a:r>
            <a:endParaRPr lang="ja-JP" altLang="en-US" sz="1200" kern="0" dirty="0">
              <a:solidFill>
                <a:sysClr val="windowText" lastClr="000000"/>
              </a:solidFill>
              <a:latin typeface="メイリオ" pitchFamily="50" charset="-128"/>
              <a:ea typeface="メイリオ" pitchFamily="50" charset="-128"/>
              <a:cs typeface="メイリオ" pitchFamily="50" charset="-128"/>
            </a:endParaRPr>
          </a:p>
        </p:txBody>
      </p:sp>
      <p:pic>
        <p:nvPicPr>
          <p:cNvPr id="6146" name="Picture 2" descr="C:\Users\sgwpc\Desktop\yoshiiさん\iQube試験\koyama\バグチェック\2.18.0\WF16.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88640" y="1222432"/>
            <a:ext cx="2908632" cy="2197440"/>
          </a:xfrm>
          <a:prstGeom prst="rect">
            <a:avLst/>
          </a:prstGeom>
          <a:noFill/>
          <a:extLst>
            <a:ext uri="{909E8E84-426E-40DD-AFC4-6F175D3DCCD1}">
              <a14:hiddenFill xmlns:a14="http://schemas.microsoft.com/office/drawing/2010/main">
                <a:solidFill>
                  <a:srgbClr val="FFFFFF"/>
                </a:solidFill>
              </a14:hiddenFill>
            </a:ext>
          </a:extLst>
        </p:spPr>
      </p:pic>
      <p:sp>
        <p:nvSpPr>
          <p:cNvPr id="48" name="角丸四角形 47"/>
          <p:cNvSpPr/>
          <p:nvPr/>
        </p:nvSpPr>
        <p:spPr>
          <a:xfrm>
            <a:off x="135152" y="2987824"/>
            <a:ext cx="1205616" cy="28803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9" name="角丸四角形 48"/>
          <p:cNvSpPr/>
          <p:nvPr/>
        </p:nvSpPr>
        <p:spPr>
          <a:xfrm>
            <a:off x="116632" y="3275856"/>
            <a:ext cx="376637" cy="144016"/>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cxnSp>
        <p:nvCxnSpPr>
          <p:cNvPr id="50" name="直線コネクタ 49"/>
          <p:cNvCxnSpPr/>
          <p:nvPr/>
        </p:nvCxnSpPr>
        <p:spPr>
          <a:xfrm>
            <a:off x="2512885" y="1188526"/>
            <a:ext cx="412059"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1" name="直線矢印コネクタ 116"/>
          <p:cNvCxnSpPr>
            <a:endCxn id="49" idx="3"/>
          </p:cNvCxnSpPr>
          <p:nvPr/>
        </p:nvCxnSpPr>
        <p:spPr>
          <a:xfrm rot="10800000" flipV="1">
            <a:off x="493269" y="1188526"/>
            <a:ext cx="2225646" cy="2159338"/>
          </a:xfrm>
          <a:prstGeom prst="bentConnector3">
            <a:avLst>
              <a:gd name="adj1" fmla="val -928"/>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56" name="角丸四角形 55"/>
          <p:cNvSpPr/>
          <p:nvPr/>
        </p:nvSpPr>
        <p:spPr>
          <a:xfrm>
            <a:off x="1160676" y="4874810"/>
            <a:ext cx="303246" cy="201246"/>
          </a:xfrm>
          <a:prstGeom prst="roundRect">
            <a:avLst/>
          </a:prstGeom>
          <a:noFill/>
          <a:ln>
            <a:solidFill>
              <a:srgbClr val="FF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角丸四角形 56"/>
          <p:cNvSpPr/>
          <p:nvPr/>
        </p:nvSpPr>
        <p:spPr>
          <a:xfrm>
            <a:off x="2874004" y="4459632"/>
            <a:ext cx="338971" cy="228650"/>
          </a:xfrm>
          <a:prstGeom prst="roundRect">
            <a:avLst/>
          </a:prstGeom>
          <a:noFill/>
          <a:ln>
            <a:solidFill>
              <a:srgbClr val="FF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 name="角丸四角形 57"/>
          <p:cNvSpPr/>
          <p:nvPr/>
        </p:nvSpPr>
        <p:spPr>
          <a:xfrm>
            <a:off x="116632" y="5220072"/>
            <a:ext cx="3237221" cy="178296"/>
          </a:xfrm>
          <a:prstGeom prst="roundRect">
            <a:avLst/>
          </a:prstGeom>
          <a:noFill/>
          <a:ln>
            <a:solidFill>
              <a:srgbClr val="FF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 name="テキスト ボックス 58"/>
          <p:cNvSpPr txBox="1"/>
          <p:nvPr/>
        </p:nvSpPr>
        <p:spPr>
          <a:xfrm>
            <a:off x="4946773" y="4445114"/>
            <a:ext cx="1938611" cy="630942"/>
          </a:xfrm>
          <a:prstGeom prst="rect">
            <a:avLst/>
          </a:prstGeom>
          <a:noFill/>
        </p:spPr>
        <p:txBody>
          <a:bodyPr wrap="square" rtlCol="0">
            <a:spAutoFit/>
          </a:bodyPr>
          <a:lstStyle/>
          <a:p>
            <a:pPr>
              <a:lnSpc>
                <a:spcPts val="1400"/>
              </a:lnSpc>
            </a:pPr>
            <a:r>
              <a:rPr lang="en-US" altLang="ja-JP" sz="1000" dirty="0" smtClean="0">
                <a:solidFill>
                  <a:srgbClr val="FF0000"/>
                </a:solidFill>
                <a:latin typeface="メイリオ" pitchFamily="50" charset="-128"/>
                <a:ea typeface="メイリオ" pitchFamily="50" charset="-128"/>
                <a:cs typeface="メイリオ" pitchFamily="50" charset="-128"/>
              </a:rPr>
              <a:t>※</a:t>
            </a:r>
            <a:r>
              <a:rPr lang="ja-JP" altLang="en-US" sz="1000" dirty="0" smtClean="0">
                <a:solidFill>
                  <a:srgbClr val="FF0000"/>
                </a:solidFill>
                <a:latin typeface="メイリオ" pitchFamily="50" charset="-128"/>
                <a:ea typeface="メイリオ" pitchFamily="50" charset="-128"/>
                <a:cs typeface="メイリオ" pitchFamily="50" charset="-128"/>
              </a:rPr>
              <a:t>すうち</a:t>
            </a:r>
            <a:r>
              <a:rPr lang="en-US" altLang="ja-JP" sz="1000" dirty="0" smtClean="0">
                <a:solidFill>
                  <a:srgbClr val="FF0000"/>
                </a:solidFill>
                <a:latin typeface="メイリオ" pitchFamily="50" charset="-128"/>
                <a:ea typeface="メイリオ" pitchFamily="50" charset="-128"/>
                <a:cs typeface="メイリオ" pitchFamily="50" charset="-128"/>
              </a:rPr>
              <a:t>1&gt;100</a:t>
            </a:r>
            <a:r>
              <a:rPr lang="ja-JP" altLang="en-US" sz="1000" dirty="0" smtClean="0">
                <a:latin typeface="メイリオ" pitchFamily="50" charset="-128"/>
                <a:ea typeface="メイリオ" pitchFamily="50" charset="-128"/>
                <a:cs typeface="メイリオ" pitchFamily="50" charset="-128"/>
              </a:rPr>
              <a:t>という条件に対して入力値が</a:t>
            </a:r>
            <a:r>
              <a:rPr lang="en-US" altLang="ja-JP" sz="1000" b="1" dirty="0" smtClean="0">
                <a:solidFill>
                  <a:srgbClr val="FF0000"/>
                </a:solidFill>
                <a:latin typeface="メイリオ" pitchFamily="50" charset="-128"/>
                <a:ea typeface="メイリオ" pitchFamily="50" charset="-128"/>
                <a:cs typeface="メイリオ" pitchFamily="50" charset="-128"/>
              </a:rPr>
              <a:t>101</a:t>
            </a:r>
            <a:r>
              <a:rPr lang="ja-JP" altLang="en-US" sz="1000" dirty="0" smtClean="0">
                <a:latin typeface="メイリオ" pitchFamily="50" charset="-128"/>
                <a:ea typeface="メイリオ" pitchFamily="50" charset="-128"/>
                <a:cs typeface="メイリオ" pitchFamily="50" charset="-128"/>
              </a:rPr>
              <a:t>のため</a:t>
            </a:r>
            <a:r>
              <a:rPr lang="ja-JP" altLang="en-US" sz="1000" b="1" dirty="0">
                <a:latin typeface="メイリオ" pitchFamily="50" charset="-128"/>
                <a:ea typeface="メイリオ" pitchFamily="50" charset="-128"/>
                <a:cs typeface="メイリオ" pitchFamily="50" charset="-128"/>
              </a:rPr>
              <a:t>承認</a:t>
            </a:r>
            <a:r>
              <a:rPr lang="en-US" altLang="ja-JP" sz="1000" b="1" dirty="0" smtClean="0">
                <a:latin typeface="メイリオ" pitchFamily="50" charset="-128"/>
                <a:ea typeface="メイリオ" pitchFamily="50" charset="-128"/>
                <a:cs typeface="メイリオ" pitchFamily="50" charset="-128"/>
              </a:rPr>
              <a:t>1</a:t>
            </a:r>
            <a:r>
              <a:rPr lang="ja-JP" altLang="en-US" sz="1000" dirty="0" smtClean="0">
                <a:latin typeface="メイリオ" pitchFamily="50" charset="-128"/>
                <a:ea typeface="メイリオ" pitchFamily="50" charset="-128"/>
                <a:cs typeface="メイリオ" pitchFamily="50" charset="-128"/>
              </a:rPr>
              <a:t>が</a:t>
            </a:r>
            <a:r>
              <a:rPr lang="ja-JP" altLang="en-US" sz="1000" dirty="0" smtClean="0">
                <a:solidFill>
                  <a:srgbClr val="FF0000"/>
                </a:solidFill>
                <a:latin typeface="メイリオ" pitchFamily="50" charset="-128"/>
                <a:ea typeface="メイリオ" pitchFamily="50" charset="-128"/>
                <a:cs typeface="メイリオ" pitchFamily="50" charset="-128"/>
              </a:rPr>
              <a:t>スキップされました</a:t>
            </a:r>
            <a:r>
              <a:rPr lang="ja-JP" altLang="en-US" sz="1000" dirty="0" smtClean="0">
                <a:latin typeface="メイリオ" pitchFamily="50" charset="-128"/>
                <a:ea typeface="メイリオ" pitchFamily="50" charset="-128"/>
                <a:cs typeface="メイリオ" pitchFamily="50" charset="-128"/>
              </a:rPr>
              <a:t>。</a:t>
            </a:r>
            <a:endParaRPr lang="en-US" altLang="ja-JP" sz="1000" dirty="0" smtClean="0">
              <a:solidFill>
                <a:srgbClr val="FF9933"/>
              </a:solidFill>
              <a:latin typeface="メイリオ" pitchFamily="50" charset="-128"/>
              <a:ea typeface="メイリオ" pitchFamily="50" charset="-128"/>
              <a:cs typeface="メイリオ" pitchFamily="50" charset="-128"/>
            </a:endParaRPr>
          </a:p>
        </p:txBody>
      </p:sp>
      <p:cxnSp>
        <p:nvCxnSpPr>
          <p:cNvPr id="60" name="直線矢印コネクタ 207"/>
          <p:cNvCxnSpPr>
            <a:stCxn id="59" idx="1"/>
            <a:endCxn id="56" idx="3"/>
          </p:cNvCxnSpPr>
          <p:nvPr/>
        </p:nvCxnSpPr>
        <p:spPr>
          <a:xfrm flipH="1">
            <a:off x="1463922" y="4760585"/>
            <a:ext cx="3482851" cy="214848"/>
          </a:xfrm>
          <a:prstGeom prst="straightConnector1">
            <a:avLst/>
          </a:prstGeom>
          <a:ln w="22225">
            <a:solidFill>
              <a:srgbClr val="FF9933"/>
            </a:solidFill>
            <a:headEnd type="oval"/>
            <a:tailEnd type="arrow"/>
          </a:ln>
        </p:spPr>
        <p:style>
          <a:lnRef idx="1">
            <a:schemeClr val="accent1"/>
          </a:lnRef>
          <a:fillRef idx="0">
            <a:schemeClr val="accent1"/>
          </a:fillRef>
          <a:effectRef idx="0">
            <a:schemeClr val="accent1"/>
          </a:effectRef>
          <a:fontRef idx="minor">
            <a:schemeClr val="tx1"/>
          </a:fontRef>
        </p:style>
      </p:cxnSp>
      <p:cxnSp>
        <p:nvCxnSpPr>
          <p:cNvPr id="61" name="直線矢印コネクタ 207"/>
          <p:cNvCxnSpPr>
            <a:stCxn id="59" idx="1"/>
            <a:endCxn id="58" idx="3"/>
          </p:cNvCxnSpPr>
          <p:nvPr/>
        </p:nvCxnSpPr>
        <p:spPr>
          <a:xfrm flipH="1">
            <a:off x="3353853" y="4760585"/>
            <a:ext cx="1592920" cy="548635"/>
          </a:xfrm>
          <a:prstGeom prst="straightConnector1">
            <a:avLst/>
          </a:prstGeom>
          <a:ln w="22225">
            <a:solidFill>
              <a:srgbClr val="FF9933"/>
            </a:solidFill>
            <a:headEnd type="oval"/>
            <a:tailEnd type="arrow"/>
          </a:ln>
        </p:spPr>
        <p:style>
          <a:lnRef idx="1">
            <a:schemeClr val="accent1"/>
          </a:lnRef>
          <a:fillRef idx="0">
            <a:schemeClr val="accent1"/>
          </a:fillRef>
          <a:effectRef idx="0">
            <a:schemeClr val="accent1"/>
          </a:effectRef>
          <a:fontRef idx="minor">
            <a:schemeClr val="tx1"/>
          </a:fontRef>
        </p:style>
      </p:cxnSp>
      <p:pic>
        <p:nvPicPr>
          <p:cNvPr id="62" name="図 6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004410" y="4305078"/>
            <a:ext cx="832500" cy="180000"/>
          </a:xfrm>
          <a:prstGeom prst="rect">
            <a:avLst/>
          </a:prstGeom>
        </p:spPr>
      </p:pic>
      <p:sp>
        <p:nvSpPr>
          <p:cNvPr id="63" name="テキスト ボックス 62"/>
          <p:cNvSpPr txBox="1"/>
          <p:nvPr/>
        </p:nvSpPr>
        <p:spPr>
          <a:xfrm>
            <a:off x="304950" y="4205271"/>
            <a:ext cx="1007349" cy="334707"/>
          </a:xfrm>
          <a:prstGeom prst="rect">
            <a:avLst/>
          </a:prstGeom>
          <a:noFill/>
        </p:spPr>
        <p:txBody>
          <a:bodyPr wrap="square" rtlCol="0">
            <a:spAutoFit/>
          </a:bodyPr>
          <a:lstStyle/>
          <a:p>
            <a:pPr lvl="0">
              <a:lnSpc>
                <a:spcPct val="150000"/>
              </a:lnSpc>
              <a:spcBef>
                <a:spcPct val="20000"/>
              </a:spcBef>
            </a:pPr>
            <a:r>
              <a:rPr lang="ja-JP" altLang="en-US" sz="1050" b="1" dirty="0" smtClean="0">
                <a:solidFill>
                  <a:schemeClr val="tx2">
                    <a:lumMod val="60000"/>
                    <a:lumOff val="40000"/>
                  </a:schemeClr>
                </a:solidFill>
                <a:latin typeface="メイリオ" pitchFamily="50" charset="-128"/>
                <a:ea typeface="メイリオ" pitchFamily="50" charset="-128"/>
                <a:cs typeface="メイリオ" pitchFamily="50" charset="-128"/>
              </a:rPr>
              <a:t>決裁</a:t>
            </a:r>
            <a:r>
              <a:rPr lang="en-US" altLang="ja-JP" sz="1050" b="1" dirty="0" smtClean="0">
                <a:solidFill>
                  <a:schemeClr val="tx2">
                    <a:lumMod val="60000"/>
                    <a:lumOff val="40000"/>
                  </a:schemeClr>
                </a:solidFill>
                <a:latin typeface="メイリオ" pitchFamily="50" charset="-128"/>
                <a:ea typeface="メイリオ" pitchFamily="50" charset="-128"/>
                <a:cs typeface="メイリオ" pitchFamily="50" charset="-128"/>
              </a:rPr>
              <a:t>1</a:t>
            </a:r>
            <a:endParaRPr lang="en-US" altLang="ja-JP" sz="1050" b="1" dirty="0">
              <a:solidFill>
                <a:schemeClr val="tx2">
                  <a:lumMod val="60000"/>
                  <a:lumOff val="40000"/>
                </a:schemeClr>
              </a:solidFill>
              <a:latin typeface="メイリオ" pitchFamily="50" charset="-128"/>
              <a:ea typeface="メイリオ" pitchFamily="50" charset="-128"/>
              <a:cs typeface="メイリオ" pitchFamily="50" charset="-128"/>
            </a:endParaRPr>
          </a:p>
        </p:txBody>
      </p:sp>
      <p:pic>
        <p:nvPicPr>
          <p:cNvPr id="64" name="Picture 15" descr="C:\Users\sgwpc\Desktop\yoshiiさん\iQubeその他\web用のマニュアルを作る作業\gazou\arrow008_darkblue.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74917" y="4288203"/>
            <a:ext cx="171429" cy="171429"/>
          </a:xfrm>
          <a:prstGeom prst="rect">
            <a:avLst/>
          </a:prstGeom>
          <a:noFill/>
          <a:extLst>
            <a:ext uri="{909E8E84-426E-40DD-AFC4-6F175D3DCCD1}">
              <a14:hiddenFill xmlns:a14="http://schemas.microsoft.com/office/drawing/2010/main">
                <a:solidFill>
                  <a:srgbClr val="FFFFFF"/>
                </a:solidFill>
              </a14:hiddenFill>
            </a:ext>
          </a:extLst>
        </p:spPr>
      </p:pic>
      <p:sp>
        <p:nvSpPr>
          <p:cNvPr id="65" name="テキスト ボックス 64"/>
          <p:cNvSpPr txBox="1"/>
          <p:nvPr/>
        </p:nvSpPr>
        <p:spPr>
          <a:xfrm>
            <a:off x="286721" y="5481626"/>
            <a:ext cx="694007" cy="314510"/>
          </a:xfrm>
          <a:prstGeom prst="rect">
            <a:avLst/>
          </a:prstGeom>
          <a:noFill/>
        </p:spPr>
        <p:txBody>
          <a:bodyPr wrap="square" rtlCol="0">
            <a:spAutoFit/>
          </a:bodyPr>
          <a:lstStyle/>
          <a:p>
            <a:pPr lvl="0">
              <a:lnSpc>
                <a:spcPct val="150000"/>
              </a:lnSpc>
              <a:spcBef>
                <a:spcPct val="20000"/>
              </a:spcBef>
            </a:pPr>
            <a:r>
              <a:rPr lang="ja-JP" altLang="en-US" sz="1050" b="1" dirty="0" smtClean="0">
                <a:solidFill>
                  <a:srgbClr val="00B0F0"/>
                </a:solidFill>
                <a:latin typeface="メイリオ" pitchFamily="50" charset="-128"/>
                <a:ea typeface="メイリオ" pitchFamily="50" charset="-128"/>
                <a:cs typeface="メイリオ" pitchFamily="50" charset="-128"/>
              </a:rPr>
              <a:t>確認</a:t>
            </a:r>
            <a:r>
              <a:rPr lang="en-US" altLang="ja-JP" sz="1050" b="1" dirty="0" smtClean="0">
                <a:solidFill>
                  <a:srgbClr val="00B0F0"/>
                </a:solidFill>
                <a:latin typeface="メイリオ" pitchFamily="50" charset="-128"/>
                <a:ea typeface="メイリオ" pitchFamily="50" charset="-128"/>
                <a:cs typeface="メイリオ" pitchFamily="50" charset="-128"/>
              </a:rPr>
              <a:t>1</a:t>
            </a:r>
            <a:endParaRPr lang="en-US" altLang="ja-JP" sz="1050" b="1" dirty="0">
              <a:solidFill>
                <a:srgbClr val="00B0F0"/>
              </a:solidFill>
              <a:latin typeface="メイリオ" pitchFamily="50" charset="-128"/>
              <a:ea typeface="メイリオ" pitchFamily="50" charset="-128"/>
              <a:cs typeface="メイリオ" pitchFamily="50" charset="-128"/>
            </a:endParaRPr>
          </a:p>
        </p:txBody>
      </p:sp>
      <p:pic>
        <p:nvPicPr>
          <p:cNvPr id="66" name="図 65"/>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28311" y="5548263"/>
            <a:ext cx="171429" cy="171429"/>
          </a:xfrm>
          <a:prstGeom prst="rect">
            <a:avLst/>
          </a:prstGeom>
        </p:spPr>
      </p:pic>
      <p:cxnSp>
        <p:nvCxnSpPr>
          <p:cNvPr id="73" name="直線矢印コネクタ 207"/>
          <p:cNvCxnSpPr>
            <a:stCxn id="59" idx="1"/>
            <a:endCxn id="57" idx="3"/>
          </p:cNvCxnSpPr>
          <p:nvPr/>
        </p:nvCxnSpPr>
        <p:spPr>
          <a:xfrm flipH="1" flipV="1">
            <a:off x="3212975" y="4573957"/>
            <a:ext cx="1733798" cy="186628"/>
          </a:xfrm>
          <a:prstGeom prst="straightConnector1">
            <a:avLst/>
          </a:prstGeom>
          <a:ln w="22225">
            <a:solidFill>
              <a:srgbClr val="FF9933"/>
            </a:solidFill>
            <a:headEnd type="oval"/>
            <a:tailEnd type="arrow"/>
          </a:ln>
        </p:spPr>
        <p:style>
          <a:lnRef idx="1">
            <a:schemeClr val="accent1"/>
          </a:lnRef>
          <a:fillRef idx="0">
            <a:schemeClr val="accent1"/>
          </a:fillRef>
          <a:effectRef idx="0">
            <a:schemeClr val="accent1"/>
          </a:effectRef>
          <a:fontRef idx="minor">
            <a:schemeClr val="tx1"/>
          </a:fontRef>
        </p:style>
      </p:cxnSp>
      <p:sp>
        <p:nvSpPr>
          <p:cNvPr id="81" name="角丸四角形 80"/>
          <p:cNvSpPr/>
          <p:nvPr/>
        </p:nvSpPr>
        <p:spPr>
          <a:xfrm>
            <a:off x="1189145" y="6258221"/>
            <a:ext cx="303246" cy="201246"/>
          </a:xfrm>
          <a:prstGeom prst="roundRect">
            <a:avLst/>
          </a:prstGeom>
          <a:noFill/>
          <a:ln>
            <a:solidFill>
              <a:srgbClr val="FF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2" name="角丸四角形 81"/>
          <p:cNvSpPr/>
          <p:nvPr/>
        </p:nvSpPr>
        <p:spPr>
          <a:xfrm>
            <a:off x="2847076" y="5816689"/>
            <a:ext cx="338971" cy="228650"/>
          </a:xfrm>
          <a:prstGeom prst="roundRect">
            <a:avLst/>
          </a:prstGeom>
          <a:noFill/>
          <a:ln>
            <a:solidFill>
              <a:srgbClr val="FF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3" name="角丸四角形 82"/>
          <p:cNvSpPr/>
          <p:nvPr/>
        </p:nvSpPr>
        <p:spPr>
          <a:xfrm>
            <a:off x="98202" y="6677248"/>
            <a:ext cx="3237221" cy="178296"/>
          </a:xfrm>
          <a:prstGeom prst="roundRect">
            <a:avLst/>
          </a:prstGeom>
          <a:noFill/>
          <a:ln>
            <a:solidFill>
              <a:srgbClr val="FF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5" name="テキスト ボックス 84"/>
          <p:cNvSpPr txBox="1"/>
          <p:nvPr/>
        </p:nvSpPr>
        <p:spPr>
          <a:xfrm>
            <a:off x="4946773" y="5706978"/>
            <a:ext cx="1938611" cy="1169551"/>
          </a:xfrm>
          <a:prstGeom prst="rect">
            <a:avLst/>
          </a:prstGeom>
          <a:noFill/>
        </p:spPr>
        <p:txBody>
          <a:bodyPr wrap="square" rtlCol="0">
            <a:spAutoFit/>
          </a:bodyPr>
          <a:lstStyle/>
          <a:p>
            <a:pPr>
              <a:lnSpc>
                <a:spcPts val="1400"/>
              </a:lnSpc>
            </a:pPr>
            <a:r>
              <a:rPr lang="ja-JP" altLang="en-US" sz="1000" dirty="0" smtClean="0">
                <a:latin typeface="メイリオ" pitchFamily="50" charset="-128"/>
                <a:ea typeface="メイリオ" pitchFamily="50" charset="-128"/>
                <a:cs typeface="メイリオ" pitchFamily="50" charset="-128"/>
              </a:rPr>
              <a:t>前の経路がスキップされたため、</a:t>
            </a:r>
            <a:r>
              <a:rPr lang="ja-JP" altLang="en-US" sz="1000" dirty="0" smtClean="0">
                <a:solidFill>
                  <a:srgbClr val="FF0000"/>
                </a:solidFill>
                <a:latin typeface="メイリオ" pitchFamily="50" charset="-128"/>
                <a:ea typeface="メイリオ" pitchFamily="50" charset="-128"/>
                <a:cs typeface="メイリオ" pitchFamily="50" charset="-128"/>
              </a:rPr>
              <a:t>次にスキップされない経路</a:t>
            </a:r>
            <a:r>
              <a:rPr lang="ja-JP" altLang="en-US" sz="1000" dirty="0" smtClean="0">
                <a:latin typeface="メイリオ" pitchFamily="50" charset="-128"/>
                <a:ea typeface="メイリオ" pitchFamily="50" charset="-128"/>
                <a:cs typeface="メイリオ" pitchFamily="50" charset="-128"/>
              </a:rPr>
              <a:t>に処理が移ります。</a:t>
            </a:r>
            <a:endParaRPr lang="en-US" altLang="ja-JP" sz="1000" dirty="0" smtClean="0">
              <a:latin typeface="メイリオ" pitchFamily="50" charset="-128"/>
              <a:ea typeface="メイリオ" pitchFamily="50" charset="-128"/>
              <a:cs typeface="メイリオ" pitchFamily="50" charset="-128"/>
            </a:endParaRPr>
          </a:p>
          <a:p>
            <a:pPr>
              <a:lnSpc>
                <a:spcPts val="1400"/>
              </a:lnSpc>
            </a:pPr>
            <a:r>
              <a:rPr lang="ja-JP" altLang="en-US" sz="1000" dirty="0" smtClean="0">
                <a:latin typeface="メイリオ" pitchFamily="50" charset="-128"/>
                <a:ea typeface="メイリオ" pitchFamily="50" charset="-128"/>
                <a:cs typeface="メイリオ" pitchFamily="50" charset="-128"/>
              </a:rPr>
              <a:t>例</a:t>
            </a:r>
            <a:r>
              <a:rPr lang="en-US" altLang="ja-JP" sz="1000" dirty="0" smtClean="0">
                <a:latin typeface="メイリオ" pitchFamily="50" charset="-128"/>
                <a:ea typeface="メイリオ" pitchFamily="50" charset="-128"/>
                <a:cs typeface="メイリオ" pitchFamily="50" charset="-128"/>
              </a:rPr>
              <a:t>)</a:t>
            </a:r>
            <a:r>
              <a:rPr lang="ja-JP" altLang="en-US" sz="1000" dirty="0" smtClean="0">
                <a:latin typeface="メイリオ" pitchFamily="50" charset="-128"/>
                <a:ea typeface="メイリオ" pitchFamily="50" charset="-128"/>
                <a:cs typeface="メイリオ" pitchFamily="50" charset="-128"/>
              </a:rPr>
              <a:t>経路</a:t>
            </a:r>
            <a:r>
              <a:rPr lang="en-US" altLang="ja-JP" sz="1000" dirty="0" smtClean="0">
                <a:solidFill>
                  <a:srgbClr val="FF0000"/>
                </a:solidFill>
                <a:latin typeface="メイリオ" pitchFamily="50" charset="-128"/>
                <a:ea typeface="メイリオ" pitchFamily="50" charset="-128"/>
                <a:cs typeface="メイリオ" pitchFamily="50" charset="-128"/>
              </a:rPr>
              <a:t>1</a:t>
            </a:r>
            <a:r>
              <a:rPr lang="ja-JP" altLang="en-US" sz="1000" dirty="0" smtClean="0">
                <a:solidFill>
                  <a:srgbClr val="FF0000"/>
                </a:solidFill>
                <a:latin typeface="メイリオ" pitchFamily="50" charset="-128"/>
                <a:ea typeface="メイリオ" pitchFamily="50" charset="-128"/>
                <a:cs typeface="メイリオ" pitchFamily="50" charset="-128"/>
              </a:rPr>
              <a:t>→</a:t>
            </a:r>
            <a:r>
              <a:rPr lang="en-US" altLang="ja-JP" sz="1000" dirty="0" smtClean="0">
                <a:solidFill>
                  <a:srgbClr val="FF0000"/>
                </a:solidFill>
                <a:latin typeface="メイリオ" pitchFamily="50" charset="-128"/>
                <a:ea typeface="メイリオ" pitchFamily="50" charset="-128"/>
                <a:cs typeface="メイリオ" pitchFamily="50" charset="-128"/>
              </a:rPr>
              <a:t>2</a:t>
            </a:r>
            <a:r>
              <a:rPr lang="ja-JP" altLang="en-US" sz="1000" dirty="0" smtClean="0">
                <a:solidFill>
                  <a:srgbClr val="FF0000"/>
                </a:solidFill>
                <a:latin typeface="メイリオ" pitchFamily="50" charset="-128"/>
                <a:ea typeface="メイリオ" pitchFamily="50" charset="-128"/>
                <a:cs typeface="メイリオ" pitchFamily="50" charset="-128"/>
              </a:rPr>
              <a:t>→</a:t>
            </a:r>
            <a:r>
              <a:rPr lang="en-US" altLang="ja-JP" sz="1000" dirty="0" smtClean="0">
                <a:solidFill>
                  <a:srgbClr val="FF0000"/>
                </a:solidFill>
                <a:latin typeface="メイリオ" pitchFamily="50" charset="-128"/>
                <a:ea typeface="メイリオ" pitchFamily="50" charset="-128"/>
                <a:cs typeface="メイリオ" pitchFamily="50" charset="-128"/>
              </a:rPr>
              <a:t>3</a:t>
            </a:r>
            <a:r>
              <a:rPr lang="ja-JP" altLang="en-US" sz="1000" dirty="0" smtClean="0">
                <a:solidFill>
                  <a:srgbClr val="FF0000"/>
                </a:solidFill>
                <a:latin typeface="メイリオ" pitchFamily="50" charset="-128"/>
                <a:ea typeface="メイリオ" pitchFamily="50" charset="-128"/>
                <a:cs typeface="メイリオ" pitchFamily="50" charset="-128"/>
              </a:rPr>
              <a:t>→</a:t>
            </a:r>
            <a:r>
              <a:rPr lang="en-US" altLang="ja-JP" sz="1000" dirty="0" smtClean="0">
                <a:solidFill>
                  <a:srgbClr val="FF0000"/>
                </a:solidFill>
                <a:latin typeface="メイリオ" pitchFamily="50" charset="-128"/>
                <a:ea typeface="メイリオ" pitchFamily="50" charset="-128"/>
                <a:cs typeface="メイリオ" pitchFamily="50" charset="-128"/>
              </a:rPr>
              <a:t>4</a:t>
            </a:r>
            <a:r>
              <a:rPr lang="ja-JP" altLang="en-US" sz="1000" dirty="0" smtClean="0">
                <a:latin typeface="メイリオ" pitchFamily="50" charset="-128"/>
                <a:ea typeface="メイリオ" pitchFamily="50" charset="-128"/>
                <a:cs typeface="メイリオ" pitchFamily="50" charset="-128"/>
              </a:rPr>
              <a:t>で</a:t>
            </a:r>
            <a:r>
              <a:rPr lang="en-US" altLang="ja-JP" sz="1000" dirty="0" smtClean="0">
                <a:latin typeface="メイリオ" pitchFamily="50" charset="-128"/>
                <a:ea typeface="メイリオ" pitchFamily="50" charset="-128"/>
                <a:cs typeface="メイリオ" pitchFamily="50" charset="-128"/>
              </a:rPr>
              <a:t>2</a:t>
            </a:r>
            <a:r>
              <a:rPr lang="ja-JP" altLang="en-US" sz="1000" dirty="0" smtClean="0">
                <a:latin typeface="メイリオ" pitchFamily="50" charset="-128"/>
                <a:ea typeface="メイリオ" pitchFamily="50" charset="-128"/>
                <a:cs typeface="メイリオ" pitchFamily="50" charset="-128"/>
              </a:rPr>
              <a:t>と</a:t>
            </a:r>
            <a:r>
              <a:rPr lang="en-US" altLang="ja-JP" sz="1000" dirty="0" smtClean="0">
                <a:latin typeface="メイリオ" pitchFamily="50" charset="-128"/>
                <a:ea typeface="メイリオ" pitchFamily="50" charset="-128"/>
                <a:cs typeface="メイリオ" pitchFamily="50" charset="-128"/>
              </a:rPr>
              <a:t>3</a:t>
            </a:r>
            <a:r>
              <a:rPr lang="ja-JP" altLang="en-US" sz="1000" dirty="0" smtClean="0">
                <a:latin typeface="メイリオ" pitchFamily="50" charset="-128"/>
                <a:ea typeface="メイリオ" pitchFamily="50" charset="-128"/>
                <a:cs typeface="メイリオ" pitchFamily="50" charset="-128"/>
              </a:rPr>
              <a:t>が条件に一致した場合の処理の流れは</a:t>
            </a:r>
            <a:r>
              <a:rPr lang="en-US" altLang="ja-JP" sz="1000" dirty="0" smtClean="0">
                <a:solidFill>
                  <a:srgbClr val="FF0000"/>
                </a:solidFill>
                <a:latin typeface="メイリオ" pitchFamily="50" charset="-128"/>
                <a:ea typeface="メイリオ" pitchFamily="50" charset="-128"/>
                <a:cs typeface="メイリオ" pitchFamily="50" charset="-128"/>
              </a:rPr>
              <a:t>1</a:t>
            </a:r>
            <a:r>
              <a:rPr lang="ja-JP" altLang="en-US" sz="1000" dirty="0" smtClean="0">
                <a:solidFill>
                  <a:srgbClr val="FF0000"/>
                </a:solidFill>
                <a:latin typeface="メイリオ" pitchFamily="50" charset="-128"/>
                <a:ea typeface="メイリオ" pitchFamily="50" charset="-128"/>
                <a:cs typeface="メイリオ" pitchFamily="50" charset="-128"/>
              </a:rPr>
              <a:t>→</a:t>
            </a:r>
            <a:r>
              <a:rPr lang="en-US" altLang="ja-JP" sz="1000" dirty="0" smtClean="0">
                <a:solidFill>
                  <a:srgbClr val="FF0000"/>
                </a:solidFill>
                <a:latin typeface="メイリオ" pitchFamily="50" charset="-128"/>
                <a:ea typeface="メイリオ" pitchFamily="50" charset="-128"/>
                <a:cs typeface="メイリオ" pitchFamily="50" charset="-128"/>
              </a:rPr>
              <a:t>4</a:t>
            </a:r>
            <a:r>
              <a:rPr lang="ja-JP" altLang="en-US" sz="1000" dirty="0" smtClean="0">
                <a:latin typeface="メイリオ" pitchFamily="50" charset="-128"/>
                <a:ea typeface="メイリオ" pitchFamily="50" charset="-128"/>
                <a:cs typeface="メイリオ" pitchFamily="50" charset="-128"/>
              </a:rPr>
              <a:t>になります。</a:t>
            </a:r>
            <a:endParaRPr lang="en-US" altLang="ja-JP" sz="1000" dirty="0" smtClean="0">
              <a:latin typeface="メイリオ" pitchFamily="50" charset="-128"/>
              <a:ea typeface="メイリオ" pitchFamily="50" charset="-128"/>
              <a:cs typeface="メイリオ" pitchFamily="50" charset="-128"/>
            </a:endParaRPr>
          </a:p>
        </p:txBody>
      </p:sp>
      <p:cxnSp>
        <p:nvCxnSpPr>
          <p:cNvPr id="86" name="直線矢印コネクタ 207"/>
          <p:cNvCxnSpPr>
            <a:stCxn id="85" idx="1"/>
            <a:endCxn id="81" idx="3"/>
          </p:cNvCxnSpPr>
          <p:nvPr/>
        </p:nvCxnSpPr>
        <p:spPr>
          <a:xfrm flipH="1">
            <a:off x="1492391" y="6291754"/>
            <a:ext cx="3454382" cy="67090"/>
          </a:xfrm>
          <a:prstGeom prst="straightConnector1">
            <a:avLst/>
          </a:prstGeom>
          <a:ln w="22225">
            <a:solidFill>
              <a:srgbClr val="FF9933"/>
            </a:solidFill>
            <a:headEnd type="oval"/>
            <a:tailEnd type="arrow"/>
          </a:ln>
        </p:spPr>
        <p:style>
          <a:lnRef idx="1">
            <a:schemeClr val="accent1"/>
          </a:lnRef>
          <a:fillRef idx="0">
            <a:schemeClr val="accent1"/>
          </a:fillRef>
          <a:effectRef idx="0">
            <a:schemeClr val="accent1"/>
          </a:effectRef>
          <a:fontRef idx="minor">
            <a:schemeClr val="tx1"/>
          </a:fontRef>
        </p:style>
      </p:cxnSp>
      <p:cxnSp>
        <p:nvCxnSpPr>
          <p:cNvPr id="88" name="直線矢印コネクタ 207"/>
          <p:cNvCxnSpPr>
            <a:stCxn id="85" idx="1"/>
            <a:endCxn id="83" idx="3"/>
          </p:cNvCxnSpPr>
          <p:nvPr/>
        </p:nvCxnSpPr>
        <p:spPr>
          <a:xfrm flipH="1">
            <a:off x="3335423" y="6291754"/>
            <a:ext cx="1611350" cy="474642"/>
          </a:xfrm>
          <a:prstGeom prst="straightConnector1">
            <a:avLst/>
          </a:prstGeom>
          <a:ln w="22225">
            <a:solidFill>
              <a:srgbClr val="FF9933"/>
            </a:solidFill>
            <a:headEnd type="oval"/>
            <a:tailEnd type="arrow"/>
          </a:ln>
        </p:spPr>
        <p:style>
          <a:lnRef idx="1">
            <a:schemeClr val="accent1"/>
          </a:lnRef>
          <a:fillRef idx="0">
            <a:schemeClr val="accent1"/>
          </a:fillRef>
          <a:effectRef idx="0">
            <a:schemeClr val="accent1"/>
          </a:effectRef>
          <a:fontRef idx="minor">
            <a:schemeClr val="tx1"/>
          </a:fontRef>
        </p:style>
      </p:cxnSp>
      <p:pic>
        <p:nvPicPr>
          <p:cNvPr id="89" name="図 88"/>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004410" y="5566942"/>
            <a:ext cx="832500" cy="180000"/>
          </a:xfrm>
          <a:prstGeom prst="rect">
            <a:avLst/>
          </a:prstGeom>
        </p:spPr>
      </p:pic>
      <p:cxnSp>
        <p:nvCxnSpPr>
          <p:cNvPr id="91" name="直線矢印コネクタ 207"/>
          <p:cNvCxnSpPr>
            <a:stCxn id="85" idx="1"/>
            <a:endCxn id="82" idx="3"/>
          </p:cNvCxnSpPr>
          <p:nvPr/>
        </p:nvCxnSpPr>
        <p:spPr>
          <a:xfrm flipH="1" flipV="1">
            <a:off x="3186047" y="5931014"/>
            <a:ext cx="1760726" cy="360740"/>
          </a:xfrm>
          <a:prstGeom prst="straightConnector1">
            <a:avLst/>
          </a:prstGeom>
          <a:ln w="22225">
            <a:solidFill>
              <a:srgbClr val="FF9933"/>
            </a:solidFill>
            <a:headEnd type="ova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3737416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06934" y="5622563"/>
            <a:ext cx="3136780" cy="1510264"/>
          </a:xfrm>
          <a:prstGeom prst="rect">
            <a:avLst/>
          </a:prstGeom>
        </p:spPr>
      </p:pic>
      <p:sp>
        <p:nvSpPr>
          <p:cNvPr id="93" name="テキスト ボックス 92"/>
          <p:cNvSpPr txBox="1"/>
          <p:nvPr/>
        </p:nvSpPr>
        <p:spPr>
          <a:xfrm>
            <a:off x="243797" y="2525579"/>
            <a:ext cx="5057411" cy="246221"/>
          </a:xfrm>
          <a:prstGeom prst="rect">
            <a:avLst/>
          </a:prstGeom>
          <a:noFill/>
        </p:spPr>
        <p:txBody>
          <a:bodyPr wrap="square" rtlCol="0">
            <a:spAutoFit/>
          </a:bodyPr>
          <a:lstStyle/>
          <a:p>
            <a:pPr>
              <a:lnSpc>
                <a:spcPts val="1200"/>
              </a:lnSpc>
            </a:pPr>
            <a:r>
              <a:rPr kumimoji="1" lang="ja-JP" altLang="en-US" sz="1200" dirty="0" smtClean="0">
                <a:latin typeface="メイリオ" pitchFamily="50" charset="-128"/>
                <a:ea typeface="メイリオ" pitchFamily="50" charset="-128"/>
                <a:cs typeface="メイリオ" pitchFamily="50" charset="-128"/>
              </a:rPr>
              <a:t>ワークフロー項目の編集</a:t>
            </a:r>
            <a:r>
              <a:rPr lang="ja-JP" altLang="en-US" sz="1200" dirty="0">
                <a:latin typeface="メイリオ" pitchFamily="50" charset="-128"/>
                <a:ea typeface="メイリオ" pitchFamily="50" charset="-128"/>
                <a:cs typeface="メイリオ" pitchFamily="50" charset="-128"/>
              </a:rPr>
              <a:t>画面</a:t>
            </a:r>
            <a:r>
              <a:rPr lang="ja-JP" altLang="en-US" sz="1200" dirty="0" smtClean="0">
                <a:latin typeface="メイリオ" pitchFamily="50" charset="-128"/>
                <a:ea typeface="メイリオ" pitchFamily="50" charset="-128"/>
                <a:cs typeface="メイリオ" pitchFamily="50" charset="-128"/>
              </a:rPr>
              <a:t>にて設定項目の</a:t>
            </a:r>
            <a:r>
              <a:rPr kumimoji="1" lang="ja-JP" altLang="en-US" sz="1200" b="1" dirty="0" smtClean="0">
                <a:latin typeface="メイリオ" pitchFamily="50" charset="-128"/>
                <a:ea typeface="メイリオ" pitchFamily="50" charset="-128"/>
                <a:cs typeface="メイリオ" pitchFamily="50" charset="-128"/>
              </a:rPr>
              <a:t>編集</a:t>
            </a:r>
            <a:r>
              <a:rPr kumimoji="1" lang="ja-JP" altLang="en-US" sz="1200" dirty="0" smtClean="0">
                <a:latin typeface="メイリオ" pitchFamily="50" charset="-128"/>
                <a:ea typeface="メイリオ" pitchFamily="50" charset="-128"/>
                <a:cs typeface="メイリオ" pitchFamily="50" charset="-128"/>
              </a:rPr>
              <a:t>をクリックします。</a:t>
            </a:r>
            <a:endParaRPr kumimoji="1" lang="en-US" altLang="ja-JP" sz="1200" dirty="0" smtClean="0">
              <a:latin typeface="メイリオ" pitchFamily="50" charset="-128"/>
              <a:ea typeface="メイリオ" pitchFamily="50" charset="-128"/>
              <a:cs typeface="メイリオ" pitchFamily="50" charset="-128"/>
            </a:endParaRPr>
          </a:p>
        </p:txBody>
      </p:sp>
      <p:pic>
        <p:nvPicPr>
          <p:cNvPr id="7172" name="Picture 4" descr="C:\Users\sgwpc\Desktop\yoshiiさん\iQube試験\koyama\バグチェック\2.18.0\WF19.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7967" y="2724807"/>
            <a:ext cx="2877073" cy="832937"/>
          </a:xfrm>
          <a:prstGeom prst="rect">
            <a:avLst/>
          </a:prstGeom>
          <a:noFill/>
          <a:extLst>
            <a:ext uri="{909E8E84-426E-40DD-AFC4-6F175D3DCCD1}">
              <a14:hiddenFill xmlns:a14="http://schemas.microsoft.com/office/drawing/2010/main">
                <a:solidFill>
                  <a:srgbClr val="FFFFFF"/>
                </a:solidFill>
              </a14:hiddenFill>
            </a:ext>
          </a:extLst>
        </p:spPr>
      </p:pic>
      <p:pic>
        <p:nvPicPr>
          <p:cNvPr id="4099" name="Picture 3" descr="C:\Users\sgwpc\Desktop\yoshiiさん\iQube試験\koyama\バグチェック\2.18.0\wf1-3 - コピー.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61531" y="1400214"/>
            <a:ext cx="3287641" cy="562952"/>
          </a:xfrm>
          <a:prstGeom prst="rect">
            <a:avLst/>
          </a:prstGeom>
          <a:noFill/>
          <a:extLst>
            <a:ext uri="{909E8E84-426E-40DD-AFC4-6F175D3DCCD1}">
              <a14:hiddenFill xmlns:a14="http://schemas.microsoft.com/office/drawing/2010/main">
                <a:solidFill>
                  <a:srgbClr val="FFFFFF"/>
                </a:solidFill>
              </a14:hiddenFill>
            </a:ext>
          </a:extLst>
        </p:spPr>
      </p:pic>
      <p:sp>
        <p:nvSpPr>
          <p:cNvPr id="7" name="タイトル 4"/>
          <p:cNvSpPr txBox="1">
            <a:spLocks/>
          </p:cNvSpPr>
          <p:nvPr/>
        </p:nvSpPr>
        <p:spPr>
          <a:xfrm>
            <a:off x="-15403" y="35496"/>
            <a:ext cx="5793088" cy="592065"/>
          </a:xfrm>
          <a:prstGeom prst="rect">
            <a:avLst/>
          </a:prstGeom>
        </p:spPr>
        <p:txBody>
          <a:bodyPr vert="horz" lIns="91440" tIns="45720" rIns="91440" bIns="45720" rtlCol="0" anchor="ctr">
            <a:noAutofit/>
          </a:bodyPr>
          <a:lstStyle>
            <a:lvl1pPr algn="l" defTabSz="914400" rtl="0" eaLnBrk="1" latinLnBrk="0" hangingPunct="1">
              <a:spcBef>
                <a:spcPct val="0"/>
              </a:spcBef>
              <a:buNone/>
              <a:defRPr kumimoji="1" sz="2800" kern="1200">
                <a:solidFill>
                  <a:schemeClr val="tx2"/>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ja-JP" altLang="en-US" sz="2400" b="1" dirty="0">
                <a:solidFill>
                  <a:srgbClr val="1F497D"/>
                </a:solidFill>
                <a:effectLst>
                  <a:reflection blurRad="6350" stA="55000" endA="300" endPos="20000" dir="5400000" sy="-100000" algn="bl" rotWithShape="0"/>
                </a:effectLst>
                <a:latin typeface="Bookman Old Style"/>
                <a:ea typeface="HG明朝E"/>
              </a:rPr>
              <a:t>　</a:t>
            </a:r>
            <a:r>
              <a:rPr lang="en-US" altLang="ja-JP" sz="2400" b="1" dirty="0" smtClean="0">
                <a:solidFill>
                  <a:schemeClr val="tx2">
                    <a:lumMod val="60000"/>
                    <a:lumOff val="40000"/>
                  </a:schemeClr>
                </a:solidFill>
                <a:effectLst>
                  <a:reflection blurRad="6350" stA="55000" endA="300" endPos="20000" dir="5400000" sy="-100000" algn="bl" rotWithShape="0"/>
                </a:effectLst>
                <a:latin typeface="Arial Black" panose="020B0A04020102020204" pitchFamily="34" charset="0"/>
                <a:ea typeface="HG明朝E"/>
              </a:rPr>
              <a:t>3.</a:t>
            </a:r>
            <a:r>
              <a:rPr lang="ja-JP" altLang="en-US" sz="2400" b="1" dirty="0" smtClean="0">
                <a:solidFill>
                  <a:schemeClr val="tx2">
                    <a:lumMod val="60000"/>
                    <a:lumOff val="40000"/>
                  </a:schemeClr>
                </a:solidFill>
                <a:effectLst>
                  <a:reflection blurRad="6350" stA="55000" endA="300" endPos="20000" dir="5400000" sy="-100000" algn="bl" rotWithShape="0"/>
                </a:effectLst>
                <a:latin typeface="Bookman Old Style"/>
                <a:ea typeface="HG明朝E"/>
              </a:rPr>
              <a:t>経路のスキップ編集手順</a:t>
            </a:r>
            <a:endParaRPr kumimoji="1" lang="ja-JP" altLang="en-US" sz="2400" b="0" i="0" u="none" strike="noStrike" kern="1200" cap="none" spc="0" normalizeH="0" baseline="0" noProof="0" dirty="0">
              <a:ln>
                <a:noFill/>
              </a:ln>
              <a:solidFill>
                <a:schemeClr val="tx2">
                  <a:lumMod val="60000"/>
                  <a:lumOff val="40000"/>
                </a:schemeClr>
              </a:solidFill>
              <a:effectLst/>
              <a:uLnTx/>
              <a:uFillTx/>
              <a:latin typeface="Bookman Old Style"/>
              <a:ea typeface="HG明朝E"/>
            </a:endParaRPr>
          </a:p>
        </p:txBody>
      </p:sp>
      <p:grpSp>
        <p:nvGrpSpPr>
          <p:cNvPr id="22" name="グループ化 21"/>
          <p:cNvGrpSpPr/>
          <p:nvPr/>
        </p:nvGrpSpPr>
        <p:grpSpPr>
          <a:xfrm>
            <a:off x="250015" y="683568"/>
            <a:ext cx="4247589" cy="300373"/>
            <a:chOff x="322023" y="589161"/>
            <a:chExt cx="2879572" cy="300373"/>
          </a:xfrm>
        </p:grpSpPr>
        <p:sp>
          <p:nvSpPr>
            <p:cNvPr id="19" name="片側の 2 つの角を切り取った四角形 18"/>
            <p:cNvSpPr/>
            <p:nvPr/>
          </p:nvSpPr>
          <p:spPr>
            <a:xfrm>
              <a:off x="322023" y="589161"/>
              <a:ext cx="2838563" cy="252000"/>
            </a:xfrm>
            <a:prstGeom prst="snip2SameRect">
              <a:avLst/>
            </a:prstGeom>
            <a:solidFill>
              <a:schemeClr val="tx2">
                <a:lumMod val="40000"/>
                <a:lumOff val="60000"/>
              </a:schemeClr>
            </a:solidFill>
            <a:ln>
              <a:solidFill>
                <a:schemeClr val="accent5">
                  <a:lumMod val="20000"/>
                  <a:lumOff val="80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lvl="0"/>
              <a:r>
                <a:rPr lang="en-US" altLang="ja-JP" sz="1600" b="1" kern="0" dirty="0">
                  <a:solidFill>
                    <a:schemeClr val="bg1"/>
                  </a:solidFill>
                  <a:latin typeface="Arial Black" pitchFamily="34" charset="0"/>
                  <a:ea typeface="HGPｺﾞｼｯｸE" pitchFamily="50" charset="-128"/>
                </a:rPr>
                <a:t>1.</a:t>
              </a:r>
              <a:r>
                <a:rPr lang="en-US" altLang="ja-JP" sz="1600" kern="0" dirty="0">
                  <a:solidFill>
                    <a:schemeClr val="bg1"/>
                  </a:solidFill>
                </a:rPr>
                <a:t> </a:t>
              </a:r>
              <a:r>
                <a:rPr lang="ja-JP" altLang="en-US" sz="1400" b="1" kern="0" dirty="0" smtClean="0">
                  <a:solidFill>
                    <a:schemeClr val="bg1"/>
                  </a:solidFill>
                  <a:ea typeface="メイリオ" pitchFamily="50" charset="-128"/>
                </a:rPr>
                <a:t>はじめに</a:t>
              </a:r>
              <a:endParaRPr lang="ja-JP" altLang="en-US" sz="1400" b="1" kern="0" dirty="0">
                <a:solidFill>
                  <a:schemeClr val="bg1"/>
                </a:solidFill>
                <a:latin typeface="メイリオ" pitchFamily="50" charset="-128"/>
                <a:ea typeface="メイリオ" pitchFamily="50" charset="-128"/>
                <a:cs typeface="メイリオ" pitchFamily="50" charset="-128"/>
              </a:endParaRPr>
            </a:p>
          </p:txBody>
        </p:sp>
        <p:cxnSp>
          <p:nvCxnSpPr>
            <p:cNvPr id="20" name="直線コネクタ 19"/>
            <p:cNvCxnSpPr/>
            <p:nvPr/>
          </p:nvCxnSpPr>
          <p:spPr>
            <a:xfrm flipV="1">
              <a:off x="322023" y="887037"/>
              <a:ext cx="2879572" cy="2497"/>
            </a:xfrm>
            <a:prstGeom prst="line">
              <a:avLst/>
            </a:prstGeom>
            <a:ln w="28575">
              <a:solidFill>
                <a:schemeClr val="tx2">
                  <a:lumMod val="40000"/>
                  <a:lumOff val="60000"/>
                  <a:alpha val="50000"/>
                </a:schemeClr>
              </a:solidFill>
            </a:ln>
            <a:effectLst/>
          </p:spPr>
          <p:style>
            <a:lnRef idx="1">
              <a:schemeClr val="accent1"/>
            </a:lnRef>
            <a:fillRef idx="0">
              <a:schemeClr val="accent1"/>
            </a:fillRef>
            <a:effectRef idx="0">
              <a:schemeClr val="accent1"/>
            </a:effectRef>
            <a:fontRef idx="minor">
              <a:schemeClr val="tx1"/>
            </a:fontRef>
          </p:style>
        </p:cxnSp>
      </p:grpSp>
      <p:cxnSp>
        <p:nvCxnSpPr>
          <p:cNvPr id="4" name="直線コネクタ 3"/>
          <p:cNvCxnSpPr/>
          <p:nvPr/>
        </p:nvCxnSpPr>
        <p:spPr>
          <a:xfrm>
            <a:off x="135152" y="539552"/>
            <a:ext cx="6579973" cy="0"/>
          </a:xfrm>
          <a:prstGeom prst="line">
            <a:avLst/>
          </a:prstGeom>
          <a:ln w="31750">
            <a:solidFill>
              <a:schemeClr val="tx2">
                <a:lumMod val="40000"/>
                <a:lumOff val="60000"/>
              </a:schemeClr>
            </a:solidFill>
            <a:prstDash val="sysDot"/>
          </a:ln>
        </p:spPr>
        <p:style>
          <a:lnRef idx="1">
            <a:schemeClr val="accent1"/>
          </a:lnRef>
          <a:fillRef idx="0">
            <a:schemeClr val="accent1"/>
          </a:fillRef>
          <a:effectRef idx="0">
            <a:schemeClr val="accent1"/>
          </a:effectRef>
          <a:fontRef idx="minor">
            <a:schemeClr val="tx1"/>
          </a:fontRef>
        </p:style>
      </p:cxnSp>
      <p:sp>
        <p:nvSpPr>
          <p:cNvPr id="61" name="テキスト ボックス 60"/>
          <p:cNvSpPr txBox="1"/>
          <p:nvPr/>
        </p:nvSpPr>
        <p:spPr>
          <a:xfrm>
            <a:off x="213978" y="1043608"/>
            <a:ext cx="4295142" cy="407804"/>
          </a:xfrm>
          <a:prstGeom prst="rect">
            <a:avLst/>
          </a:prstGeom>
          <a:noFill/>
        </p:spPr>
        <p:txBody>
          <a:bodyPr wrap="square" rtlCol="0">
            <a:spAutoFit/>
          </a:bodyPr>
          <a:lstStyle/>
          <a:p>
            <a:pPr>
              <a:lnSpc>
                <a:spcPts val="1200"/>
              </a:lnSpc>
            </a:pPr>
            <a:r>
              <a:rPr lang="ja-JP" altLang="en-US" sz="1200" b="1" dirty="0" smtClean="0">
                <a:latin typeface="メイリオ" pitchFamily="50" charset="-128"/>
                <a:ea typeface="メイリオ" pitchFamily="50" charset="-128"/>
                <a:cs typeface="メイリオ" pitchFamily="50" charset="-128"/>
              </a:rPr>
              <a:t>全体設定</a:t>
            </a:r>
            <a:r>
              <a:rPr lang="ja-JP" altLang="en-US" sz="1200" dirty="0" smtClean="0">
                <a:latin typeface="メイリオ" pitchFamily="50" charset="-128"/>
                <a:ea typeface="メイリオ" pitchFamily="50" charset="-128"/>
                <a:cs typeface="メイリオ" pitchFamily="50" charset="-128"/>
              </a:rPr>
              <a:t>のワークフローフォーム一覧画面でスキップ設定をしたいフォームの</a:t>
            </a:r>
            <a:r>
              <a:rPr lang="ja-JP" altLang="en-US" sz="1200" b="1" dirty="0" smtClean="0">
                <a:latin typeface="メイリオ" pitchFamily="50" charset="-128"/>
                <a:ea typeface="メイリオ" pitchFamily="50" charset="-128"/>
                <a:cs typeface="メイリオ" pitchFamily="50" charset="-128"/>
              </a:rPr>
              <a:t>編集</a:t>
            </a:r>
            <a:r>
              <a:rPr lang="ja-JP" altLang="en-US" sz="1200" dirty="0" smtClean="0">
                <a:latin typeface="メイリオ" pitchFamily="50" charset="-128"/>
                <a:ea typeface="メイリオ" pitchFamily="50" charset="-128"/>
                <a:cs typeface="メイリオ" pitchFamily="50" charset="-128"/>
              </a:rPr>
              <a:t>をクリックします。</a:t>
            </a:r>
            <a:endParaRPr kumimoji="1" lang="ja-JP" altLang="en-US" sz="1200" dirty="0">
              <a:latin typeface="メイリオ" pitchFamily="50" charset="-128"/>
              <a:ea typeface="メイリオ" pitchFamily="50" charset="-128"/>
              <a:cs typeface="メイリオ" pitchFamily="50" charset="-128"/>
            </a:endParaRPr>
          </a:p>
        </p:txBody>
      </p:sp>
      <p:sp>
        <p:nvSpPr>
          <p:cNvPr id="65" name="強調線吹き出し 1 64"/>
          <p:cNvSpPr/>
          <p:nvPr/>
        </p:nvSpPr>
        <p:spPr>
          <a:xfrm rot="5400000">
            <a:off x="1714060" y="1103634"/>
            <a:ext cx="258086" cy="341510"/>
          </a:xfrm>
          <a:prstGeom prst="accentCallout1">
            <a:avLst>
              <a:gd name="adj1" fmla="val 74847"/>
              <a:gd name="adj2" fmla="val 86848"/>
              <a:gd name="adj3" fmla="val -305674"/>
              <a:gd name="adj4" fmla="val 274322"/>
            </a:avLst>
          </a:prstGeom>
          <a:noFill/>
          <a:ln>
            <a:solidFill>
              <a:srgbClr val="FF0000"/>
            </a:solidFill>
            <a:tailEnd type="arrow"/>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6" name="角丸四角形 65"/>
          <p:cNvSpPr/>
          <p:nvPr/>
        </p:nvSpPr>
        <p:spPr>
          <a:xfrm>
            <a:off x="3039454" y="1681690"/>
            <a:ext cx="175268" cy="281476"/>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70" name="グループ化 69"/>
          <p:cNvGrpSpPr/>
          <p:nvPr/>
        </p:nvGrpSpPr>
        <p:grpSpPr>
          <a:xfrm>
            <a:off x="261531" y="2195736"/>
            <a:ext cx="4247589" cy="300373"/>
            <a:chOff x="322023" y="589161"/>
            <a:chExt cx="2879572" cy="300373"/>
          </a:xfrm>
        </p:grpSpPr>
        <p:sp>
          <p:nvSpPr>
            <p:cNvPr id="75" name="片側の 2 つの角を切り取った四角形 74"/>
            <p:cNvSpPr/>
            <p:nvPr/>
          </p:nvSpPr>
          <p:spPr>
            <a:xfrm>
              <a:off x="322023" y="589161"/>
              <a:ext cx="2838563" cy="252000"/>
            </a:xfrm>
            <a:prstGeom prst="snip2SameRect">
              <a:avLst/>
            </a:prstGeom>
            <a:solidFill>
              <a:schemeClr val="tx2">
                <a:lumMod val="40000"/>
                <a:lumOff val="60000"/>
              </a:schemeClr>
            </a:solidFill>
            <a:ln>
              <a:solidFill>
                <a:schemeClr val="accent5">
                  <a:lumMod val="20000"/>
                  <a:lumOff val="80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lvl="0"/>
              <a:r>
                <a:rPr lang="en-US" altLang="ja-JP" sz="1600" b="1" kern="0" dirty="0" smtClean="0">
                  <a:solidFill>
                    <a:schemeClr val="bg1"/>
                  </a:solidFill>
                  <a:latin typeface="Arial Black" pitchFamily="34" charset="0"/>
                  <a:ea typeface="HGPｺﾞｼｯｸE" pitchFamily="50" charset="-128"/>
                </a:rPr>
                <a:t>2.</a:t>
              </a:r>
              <a:r>
                <a:rPr lang="en-US" altLang="ja-JP" sz="1600" kern="0" dirty="0" smtClean="0">
                  <a:solidFill>
                    <a:schemeClr val="bg1"/>
                  </a:solidFill>
                </a:rPr>
                <a:t> </a:t>
              </a:r>
              <a:r>
                <a:rPr lang="ja-JP" altLang="en-US" sz="1400" b="1" kern="0" dirty="0" smtClean="0">
                  <a:solidFill>
                    <a:schemeClr val="bg1"/>
                  </a:solidFill>
                  <a:ea typeface="メイリオ" pitchFamily="50" charset="-128"/>
                </a:rPr>
                <a:t>項目</a:t>
              </a:r>
              <a:r>
                <a:rPr lang="ja-JP" altLang="en-US" sz="1400" kern="0" dirty="0" smtClean="0">
                  <a:solidFill>
                    <a:schemeClr val="bg1"/>
                  </a:solidFill>
                  <a:ea typeface="メイリオ" pitchFamily="50" charset="-128"/>
                </a:rPr>
                <a:t>の選択</a:t>
              </a:r>
              <a:endParaRPr lang="ja-JP" altLang="en-US" sz="1400" kern="0" dirty="0">
                <a:solidFill>
                  <a:schemeClr val="bg1"/>
                </a:solidFill>
                <a:latin typeface="メイリオ" pitchFamily="50" charset="-128"/>
                <a:ea typeface="メイリオ" pitchFamily="50" charset="-128"/>
                <a:cs typeface="メイリオ" pitchFamily="50" charset="-128"/>
              </a:endParaRPr>
            </a:p>
          </p:txBody>
        </p:sp>
        <p:cxnSp>
          <p:nvCxnSpPr>
            <p:cNvPr id="76" name="直線コネクタ 75"/>
            <p:cNvCxnSpPr/>
            <p:nvPr/>
          </p:nvCxnSpPr>
          <p:spPr>
            <a:xfrm flipV="1">
              <a:off x="322023" y="887037"/>
              <a:ext cx="2879572" cy="2497"/>
            </a:xfrm>
            <a:prstGeom prst="line">
              <a:avLst/>
            </a:prstGeom>
            <a:ln w="28575">
              <a:solidFill>
                <a:schemeClr val="tx2">
                  <a:lumMod val="40000"/>
                  <a:lumOff val="60000"/>
                  <a:alpha val="50000"/>
                </a:schemeClr>
              </a:solidFill>
            </a:ln>
            <a:effectLst/>
          </p:spPr>
          <p:style>
            <a:lnRef idx="1">
              <a:schemeClr val="accent1"/>
            </a:lnRef>
            <a:fillRef idx="0">
              <a:schemeClr val="accent1"/>
            </a:fillRef>
            <a:effectRef idx="0">
              <a:schemeClr val="accent1"/>
            </a:effectRef>
            <a:fontRef idx="minor">
              <a:schemeClr val="tx1"/>
            </a:fontRef>
          </p:style>
        </p:cxnSp>
      </p:grpSp>
      <p:cxnSp>
        <p:nvCxnSpPr>
          <p:cNvPr id="77" name="直線コネクタ 76"/>
          <p:cNvCxnSpPr/>
          <p:nvPr/>
        </p:nvCxnSpPr>
        <p:spPr>
          <a:xfrm>
            <a:off x="5174043" y="2339752"/>
            <a:ext cx="1207285" cy="0"/>
          </a:xfrm>
          <a:prstGeom prst="line">
            <a:avLst/>
          </a:prstGeom>
          <a:ln w="38100">
            <a:solidFill>
              <a:srgbClr val="4A7EBB">
                <a:alpha val="40000"/>
              </a:srgbClr>
            </a:solidFill>
            <a:prstDash val="sysDot"/>
          </a:ln>
        </p:spPr>
        <p:style>
          <a:lnRef idx="1">
            <a:schemeClr val="accent1"/>
          </a:lnRef>
          <a:fillRef idx="0">
            <a:schemeClr val="accent1"/>
          </a:fillRef>
          <a:effectRef idx="0">
            <a:schemeClr val="accent1"/>
          </a:effectRef>
          <a:fontRef idx="minor">
            <a:schemeClr val="tx1"/>
          </a:fontRef>
        </p:style>
      </p:cxnSp>
      <p:sp>
        <p:nvSpPr>
          <p:cNvPr id="85" name="角丸四角形 84"/>
          <p:cNvSpPr/>
          <p:nvPr/>
        </p:nvSpPr>
        <p:spPr>
          <a:xfrm>
            <a:off x="2419960" y="3174933"/>
            <a:ext cx="216943" cy="179039"/>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91" name="直線コネクタ 90"/>
          <p:cNvCxnSpPr/>
          <p:nvPr/>
        </p:nvCxnSpPr>
        <p:spPr>
          <a:xfrm>
            <a:off x="3356993" y="2716942"/>
            <a:ext cx="360039"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2" name="直線矢印コネクタ 91"/>
          <p:cNvCxnSpPr>
            <a:endCxn id="85" idx="3"/>
          </p:cNvCxnSpPr>
          <p:nvPr/>
        </p:nvCxnSpPr>
        <p:spPr>
          <a:xfrm flipH="1">
            <a:off x="2636903" y="2716942"/>
            <a:ext cx="912272" cy="547511"/>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67" name="テキスト ボックス 66"/>
          <p:cNvSpPr txBox="1"/>
          <p:nvPr/>
        </p:nvSpPr>
        <p:spPr>
          <a:xfrm>
            <a:off x="188640" y="5220072"/>
            <a:ext cx="4671767" cy="407804"/>
          </a:xfrm>
          <a:prstGeom prst="rect">
            <a:avLst/>
          </a:prstGeom>
          <a:noFill/>
        </p:spPr>
        <p:txBody>
          <a:bodyPr wrap="square" rtlCol="0">
            <a:spAutoFit/>
          </a:bodyPr>
          <a:lstStyle/>
          <a:p>
            <a:pPr>
              <a:lnSpc>
                <a:spcPts val="1200"/>
              </a:lnSpc>
            </a:pPr>
            <a:r>
              <a:rPr kumimoji="1" lang="ja-JP" altLang="en-US" sz="1200" dirty="0" smtClean="0">
                <a:latin typeface="メイリオ" pitchFamily="50" charset="-128"/>
                <a:ea typeface="メイリオ" pitchFamily="50" charset="-128"/>
                <a:cs typeface="メイリオ" pitchFamily="50" charset="-128"/>
              </a:rPr>
              <a:t>選択項目の</a:t>
            </a:r>
            <a:r>
              <a:rPr kumimoji="1" lang="ja-JP" altLang="en-US" sz="1200" b="1" dirty="0" smtClean="0">
                <a:latin typeface="メイリオ" pitchFamily="50" charset="-128"/>
                <a:ea typeface="メイリオ" pitchFamily="50" charset="-128"/>
                <a:cs typeface="メイリオ" pitchFamily="50" charset="-128"/>
              </a:rPr>
              <a:t>経路のスキップ編集</a:t>
            </a:r>
            <a:r>
              <a:rPr kumimoji="1" lang="ja-JP" altLang="en-US" sz="1200" dirty="0" smtClean="0">
                <a:latin typeface="メイリオ" pitchFamily="50" charset="-128"/>
                <a:ea typeface="メイリオ" pitchFamily="50" charset="-128"/>
                <a:cs typeface="メイリオ" pitchFamily="50" charset="-128"/>
              </a:rPr>
              <a:t>が表示されるので内容を編集して</a:t>
            </a:r>
            <a:r>
              <a:rPr kumimoji="1" lang="ja-JP" altLang="en-US" sz="1200" b="1" dirty="0" smtClean="0">
                <a:latin typeface="メイリオ" pitchFamily="50" charset="-128"/>
                <a:ea typeface="メイリオ" pitchFamily="50" charset="-128"/>
                <a:cs typeface="メイリオ" pitchFamily="50" charset="-128"/>
              </a:rPr>
              <a:t>保存する</a:t>
            </a:r>
            <a:r>
              <a:rPr kumimoji="1" lang="ja-JP" altLang="en-US" sz="1200" dirty="0" err="1" smtClean="0">
                <a:latin typeface="メイリオ" pitchFamily="50" charset="-128"/>
                <a:ea typeface="メイリオ" pitchFamily="50" charset="-128"/>
                <a:cs typeface="メイリオ" pitchFamily="50" charset="-128"/>
              </a:rPr>
              <a:t>を</a:t>
            </a:r>
            <a:r>
              <a:rPr kumimoji="1" lang="ja-JP" altLang="en-US" sz="1200" dirty="0" smtClean="0">
                <a:latin typeface="メイリオ" pitchFamily="50" charset="-128"/>
                <a:ea typeface="メイリオ" pitchFamily="50" charset="-128"/>
                <a:cs typeface="メイリオ" pitchFamily="50" charset="-128"/>
              </a:rPr>
              <a:t>クリックします。</a:t>
            </a:r>
            <a:endParaRPr kumimoji="1" lang="ja-JP" altLang="en-US" sz="1200" dirty="0">
              <a:latin typeface="メイリオ" pitchFamily="50" charset="-128"/>
              <a:ea typeface="メイリオ" pitchFamily="50" charset="-128"/>
              <a:cs typeface="メイリオ" pitchFamily="50" charset="-128"/>
            </a:endParaRPr>
          </a:p>
        </p:txBody>
      </p:sp>
      <p:cxnSp>
        <p:nvCxnSpPr>
          <p:cNvPr id="86" name="直線矢印コネクタ 85"/>
          <p:cNvCxnSpPr/>
          <p:nvPr/>
        </p:nvCxnSpPr>
        <p:spPr>
          <a:xfrm rot="10800000" flipV="1">
            <a:off x="2084422" y="5067851"/>
            <a:ext cx="2905179" cy="1382764"/>
          </a:xfrm>
          <a:prstGeom prst="bentConnector3">
            <a:avLst>
              <a:gd name="adj1" fmla="val 5411"/>
            </a:avLst>
          </a:prstGeom>
          <a:ln w="22225">
            <a:solidFill>
              <a:srgbClr val="FF9933"/>
            </a:solidFill>
            <a:headEnd type="oval"/>
            <a:tailEnd type="arrow"/>
          </a:ln>
        </p:spPr>
        <p:style>
          <a:lnRef idx="1">
            <a:schemeClr val="accent1"/>
          </a:lnRef>
          <a:fillRef idx="0">
            <a:schemeClr val="accent1"/>
          </a:fillRef>
          <a:effectRef idx="0">
            <a:schemeClr val="accent1"/>
          </a:effectRef>
          <a:fontRef idx="minor">
            <a:schemeClr val="tx1"/>
          </a:fontRef>
        </p:style>
      </p:cxnSp>
      <p:sp>
        <p:nvSpPr>
          <p:cNvPr id="87" name="角丸四角形 86"/>
          <p:cNvSpPr/>
          <p:nvPr/>
        </p:nvSpPr>
        <p:spPr>
          <a:xfrm>
            <a:off x="1192095" y="6256261"/>
            <a:ext cx="822115" cy="279876"/>
          </a:xfrm>
          <a:prstGeom prst="roundRect">
            <a:avLst/>
          </a:prstGeom>
          <a:noFill/>
          <a:ln>
            <a:solidFill>
              <a:srgbClr val="FF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 name="テキスト ボックス 103"/>
          <p:cNvSpPr txBox="1"/>
          <p:nvPr/>
        </p:nvSpPr>
        <p:spPr>
          <a:xfrm>
            <a:off x="4997546" y="981444"/>
            <a:ext cx="2175870" cy="577081"/>
          </a:xfrm>
          <a:prstGeom prst="rect">
            <a:avLst/>
          </a:prstGeom>
          <a:noFill/>
        </p:spPr>
        <p:txBody>
          <a:bodyPr wrap="square" rtlCol="0">
            <a:spAutoFit/>
          </a:bodyPr>
          <a:lstStyle/>
          <a:p>
            <a:pPr lvl="0">
              <a:lnSpc>
                <a:spcPts val="1100"/>
              </a:lnSpc>
              <a:spcBef>
                <a:spcPct val="20000"/>
              </a:spcBef>
            </a:pPr>
            <a:r>
              <a:rPr lang="ja-JP" altLang="en-US" sz="1000" dirty="0">
                <a:solidFill>
                  <a:prstClr val="black"/>
                </a:solidFill>
                <a:latin typeface="メイリオ" pitchFamily="50" charset="-128"/>
                <a:ea typeface="メイリオ" pitchFamily="50" charset="-128"/>
                <a:cs typeface="メイリオ" pitchFamily="50" charset="-128"/>
              </a:rPr>
              <a:t>　</a:t>
            </a:r>
            <a:r>
              <a:rPr lang="ja-JP" altLang="en-US" sz="1000" b="1" dirty="0">
                <a:solidFill>
                  <a:srgbClr val="FFCC66"/>
                </a:solidFill>
                <a:latin typeface="メイリオ" pitchFamily="50" charset="-128"/>
                <a:ea typeface="メイリオ" pitchFamily="50" charset="-128"/>
                <a:cs typeface="メイリオ" pitchFamily="50" charset="-128"/>
              </a:rPr>
              <a:t>基本手順はこちら</a:t>
            </a:r>
            <a:endParaRPr lang="en-US" altLang="ja-JP" sz="1000" b="1" dirty="0">
              <a:solidFill>
                <a:srgbClr val="FFCC66"/>
              </a:solidFill>
              <a:latin typeface="メイリオ" pitchFamily="50" charset="-128"/>
              <a:ea typeface="メイリオ" pitchFamily="50" charset="-128"/>
              <a:cs typeface="メイリオ" pitchFamily="50" charset="-128"/>
            </a:endParaRPr>
          </a:p>
          <a:p>
            <a:pPr lvl="0">
              <a:lnSpc>
                <a:spcPts val="1100"/>
              </a:lnSpc>
              <a:spcBef>
                <a:spcPct val="20000"/>
              </a:spcBef>
            </a:pPr>
            <a:r>
              <a:rPr lang="en-US" altLang="ja-JP" sz="1000" dirty="0" smtClean="0">
                <a:solidFill>
                  <a:srgbClr val="FFC000"/>
                </a:solidFill>
                <a:latin typeface="メイリオ" pitchFamily="50" charset="-128"/>
                <a:ea typeface="メイリオ" pitchFamily="50" charset="-128"/>
                <a:cs typeface="メイリオ" pitchFamily="50" charset="-128"/>
              </a:rPr>
              <a:t>1.</a:t>
            </a:r>
            <a:r>
              <a:rPr lang="ja-JP" altLang="en-US" sz="1000" dirty="0" smtClean="0">
                <a:solidFill>
                  <a:srgbClr val="FFC000"/>
                </a:solidFill>
                <a:latin typeface="メイリオ" pitchFamily="50" charset="-128"/>
                <a:ea typeface="メイリオ" pitchFamily="50" charset="-128"/>
                <a:cs typeface="メイリオ" pitchFamily="50" charset="-128"/>
              </a:rPr>
              <a:t>経路のスキップ設定徹順</a:t>
            </a:r>
            <a:r>
              <a:rPr lang="en-US" altLang="ja-JP" sz="1000" dirty="0" smtClean="0">
                <a:solidFill>
                  <a:srgbClr val="FFC000"/>
                </a:solidFill>
                <a:latin typeface="メイリオ" pitchFamily="50" charset="-128"/>
                <a:ea typeface="メイリオ" pitchFamily="50" charset="-128"/>
                <a:cs typeface="メイリオ" pitchFamily="50" charset="-128"/>
              </a:rPr>
              <a:t>-1</a:t>
            </a:r>
            <a:endParaRPr lang="en-US" altLang="ja-JP" sz="1000" dirty="0">
              <a:solidFill>
                <a:srgbClr val="FFC000"/>
              </a:solidFill>
              <a:latin typeface="メイリオ" pitchFamily="50" charset="-128"/>
              <a:ea typeface="メイリオ" pitchFamily="50" charset="-128"/>
              <a:cs typeface="メイリオ" pitchFamily="50" charset="-128"/>
            </a:endParaRPr>
          </a:p>
          <a:p>
            <a:pPr lvl="0">
              <a:lnSpc>
                <a:spcPts val="1100"/>
              </a:lnSpc>
              <a:spcBef>
                <a:spcPct val="20000"/>
              </a:spcBef>
            </a:pPr>
            <a:r>
              <a:rPr lang="ja-JP" altLang="en-US" sz="1000" dirty="0" smtClean="0">
                <a:solidFill>
                  <a:srgbClr val="FFC000"/>
                </a:solidFill>
                <a:latin typeface="メイリオ" pitchFamily="50" charset="-128"/>
                <a:ea typeface="メイリオ" pitchFamily="50" charset="-128"/>
                <a:cs typeface="メイリオ" pitchFamily="50" charset="-128"/>
              </a:rPr>
              <a:t> └</a:t>
            </a:r>
            <a:r>
              <a:rPr lang="en-US" altLang="ja-JP" sz="1000" dirty="0" smtClean="0">
                <a:solidFill>
                  <a:srgbClr val="FFC000"/>
                </a:solidFill>
                <a:latin typeface="メイリオ" pitchFamily="50" charset="-128"/>
                <a:ea typeface="メイリオ" pitchFamily="50" charset="-128"/>
                <a:cs typeface="メイリオ" pitchFamily="50" charset="-128"/>
              </a:rPr>
              <a:t>1</a:t>
            </a:r>
            <a:r>
              <a:rPr lang="en-US" altLang="ja-JP" sz="800" spc="-100" dirty="0" smtClean="0">
                <a:solidFill>
                  <a:srgbClr val="FFC000"/>
                </a:solidFill>
                <a:latin typeface="メイリオ" pitchFamily="50" charset="-128"/>
                <a:ea typeface="メイリオ" pitchFamily="50" charset="-128"/>
                <a:cs typeface="メイリオ" pitchFamily="50" charset="-128"/>
              </a:rPr>
              <a:t>.</a:t>
            </a:r>
            <a:r>
              <a:rPr lang="ja-JP" altLang="en-US" sz="800" spc="-100" dirty="0" smtClean="0">
                <a:solidFill>
                  <a:srgbClr val="FFC000"/>
                </a:solidFill>
                <a:latin typeface="メイリオ" pitchFamily="50" charset="-128"/>
                <a:ea typeface="メイリオ" pitchFamily="50" charset="-128"/>
                <a:cs typeface="メイリオ" pitchFamily="50" charset="-128"/>
              </a:rPr>
              <a:t>はじめに</a:t>
            </a:r>
            <a:endParaRPr lang="en-US" altLang="ja-JP" sz="800" spc="-100" dirty="0">
              <a:solidFill>
                <a:srgbClr val="FFC000"/>
              </a:solidFill>
              <a:latin typeface="メイリオ" pitchFamily="50" charset="-128"/>
              <a:ea typeface="メイリオ" pitchFamily="50" charset="-128"/>
              <a:cs typeface="メイリオ" pitchFamily="50" charset="-128"/>
            </a:endParaRPr>
          </a:p>
        </p:txBody>
      </p:sp>
      <p:pic>
        <p:nvPicPr>
          <p:cNvPr id="105" name="図 10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009382" y="982461"/>
            <a:ext cx="190476" cy="190476"/>
          </a:xfrm>
          <a:prstGeom prst="rect">
            <a:avLst/>
          </a:prstGeom>
        </p:spPr>
      </p:pic>
      <p:grpSp>
        <p:nvGrpSpPr>
          <p:cNvPr id="106" name="グループ化 105"/>
          <p:cNvGrpSpPr/>
          <p:nvPr/>
        </p:nvGrpSpPr>
        <p:grpSpPr>
          <a:xfrm>
            <a:off x="260648" y="3816257"/>
            <a:ext cx="4247589" cy="300373"/>
            <a:chOff x="322023" y="589161"/>
            <a:chExt cx="2879572" cy="300373"/>
          </a:xfrm>
        </p:grpSpPr>
        <p:sp>
          <p:nvSpPr>
            <p:cNvPr id="107" name="片側の 2 つの角を切り取った四角形 106"/>
            <p:cNvSpPr/>
            <p:nvPr/>
          </p:nvSpPr>
          <p:spPr>
            <a:xfrm>
              <a:off x="322023" y="589161"/>
              <a:ext cx="2838563" cy="252000"/>
            </a:xfrm>
            <a:prstGeom prst="snip2SameRect">
              <a:avLst/>
            </a:prstGeom>
            <a:solidFill>
              <a:schemeClr val="tx2">
                <a:lumMod val="40000"/>
                <a:lumOff val="60000"/>
              </a:schemeClr>
            </a:solidFill>
            <a:ln>
              <a:solidFill>
                <a:schemeClr val="accent5">
                  <a:lumMod val="20000"/>
                  <a:lumOff val="80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lvl="0"/>
              <a:r>
                <a:rPr lang="en-US" altLang="ja-JP" sz="1600" b="1" kern="0" dirty="0" smtClean="0">
                  <a:solidFill>
                    <a:schemeClr val="bg1"/>
                  </a:solidFill>
                  <a:latin typeface="Arial Black" pitchFamily="34" charset="0"/>
                  <a:ea typeface="HGPｺﾞｼｯｸE" pitchFamily="50" charset="-128"/>
                </a:rPr>
                <a:t>3.</a:t>
              </a:r>
              <a:r>
                <a:rPr lang="en-US" altLang="ja-JP" sz="1600" kern="0" dirty="0" smtClean="0">
                  <a:solidFill>
                    <a:schemeClr val="bg1"/>
                  </a:solidFill>
                </a:rPr>
                <a:t> </a:t>
              </a:r>
              <a:r>
                <a:rPr lang="ja-JP" altLang="en-US" sz="1400" b="1" kern="0" dirty="0" smtClean="0">
                  <a:solidFill>
                    <a:schemeClr val="bg1"/>
                  </a:solidFill>
                  <a:ea typeface="メイリオ" pitchFamily="50" charset="-128"/>
                </a:rPr>
                <a:t>条件・経路</a:t>
              </a:r>
              <a:r>
                <a:rPr lang="ja-JP" altLang="en-US" sz="1400" kern="0" dirty="0" smtClean="0">
                  <a:solidFill>
                    <a:schemeClr val="bg1"/>
                  </a:solidFill>
                  <a:ea typeface="メイリオ" pitchFamily="50" charset="-128"/>
                </a:rPr>
                <a:t>の更新</a:t>
              </a:r>
              <a:endParaRPr lang="ja-JP" altLang="en-US" sz="1400" kern="0" dirty="0">
                <a:solidFill>
                  <a:schemeClr val="bg1"/>
                </a:solidFill>
                <a:latin typeface="メイリオ" pitchFamily="50" charset="-128"/>
                <a:ea typeface="メイリオ" pitchFamily="50" charset="-128"/>
                <a:cs typeface="メイリオ" pitchFamily="50" charset="-128"/>
              </a:endParaRPr>
            </a:p>
          </p:txBody>
        </p:sp>
        <p:cxnSp>
          <p:nvCxnSpPr>
            <p:cNvPr id="108" name="直線コネクタ 107"/>
            <p:cNvCxnSpPr/>
            <p:nvPr/>
          </p:nvCxnSpPr>
          <p:spPr>
            <a:xfrm flipV="1">
              <a:off x="322023" y="887037"/>
              <a:ext cx="2879572" cy="2497"/>
            </a:xfrm>
            <a:prstGeom prst="line">
              <a:avLst/>
            </a:prstGeom>
            <a:ln w="28575">
              <a:solidFill>
                <a:schemeClr val="tx2">
                  <a:lumMod val="40000"/>
                  <a:lumOff val="60000"/>
                  <a:alpha val="50000"/>
                </a:schemeClr>
              </a:solidFill>
            </a:ln>
            <a:effectLst/>
          </p:spPr>
          <p:style>
            <a:lnRef idx="1">
              <a:schemeClr val="accent1"/>
            </a:lnRef>
            <a:fillRef idx="0">
              <a:schemeClr val="accent1"/>
            </a:fillRef>
            <a:effectRef idx="0">
              <a:schemeClr val="accent1"/>
            </a:effectRef>
            <a:fontRef idx="minor">
              <a:schemeClr val="tx1"/>
            </a:fontRef>
          </p:style>
        </p:cxnSp>
      </p:grpSp>
      <p:cxnSp>
        <p:nvCxnSpPr>
          <p:cNvPr id="109" name="直線コネクタ 108"/>
          <p:cNvCxnSpPr/>
          <p:nvPr/>
        </p:nvCxnSpPr>
        <p:spPr>
          <a:xfrm>
            <a:off x="5173160" y="3994133"/>
            <a:ext cx="1207285" cy="0"/>
          </a:xfrm>
          <a:prstGeom prst="line">
            <a:avLst/>
          </a:prstGeom>
          <a:ln w="38100">
            <a:solidFill>
              <a:srgbClr val="4A7EBB">
                <a:alpha val="40000"/>
              </a:srgbClr>
            </a:solidFill>
            <a:prstDash val="sysDot"/>
          </a:ln>
        </p:spPr>
        <p:style>
          <a:lnRef idx="1">
            <a:schemeClr val="accent1"/>
          </a:lnRef>
          <a:fillRef idx="0">
            <a:schemeClr val="accent1"/>
          </a:fillRef>
          <a:effectRef idx="0">
            <a:schemeClr val="accent1"/>
          </a:effectRef>
          <a:fontRef idx="minor">
            <a:schemeClr val="tx1"/>
          </a:fontRef>
        </p:style>
      </p:cxnSp>
      <p:sp>
        <p:nvSpPr>
          <p:cNvPr id="110" name="角丸四角形 109"/>
          <p:cNvSpPr/>
          <p:nvPr/>
        </p:nvSpPr>
        <p:spPr>
          <a:xfrm>
            <a:off x="404663" y="5970353"/>
            <a:ext cx="1938901" cy="729249"/>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1" name="テキスト ボックス 110"/>
          <p:cNvSpPr txBox="1"/>
          <p:nvPr/>
        </p:nvSpPr>
        <p:spPr>
          <a:xfrm>
            <a:off x="260648" y="4140434"/>
            <a:ext cx="4984520" cy="246221"/>
          </a:xfrm>
          <a:prstGeom prst="rect">
            <a:avLst/>
          </a:prstGeom>
          <a:noFill/>
        </p:spPr>
        <p:txBody>
          <a:bodyPr wrap="square" rtlCol="0">
            <a:spAutoFit/>
          </a:bodyPr>
          <a:lstStyle/>
          <a:p>
            <a:pPr>
              <a:lnSpc>
                <a:spcPts val="1200"/>
              </a:lnSpc>
            </a:pPr>
            <a:r>
              <a:rPr kumimoji="1" lang="ja-JP" altLang="en-US" sz="1200" dirty="0" smtClean="0">
                <a:latin typeface="メイリオ" pitchFamily="50" charset="-128"/>
                <a:ea typeface="メイリオ" pitchFamily="50" charset="-128"/>
                <a:cs typeface="メイリオ" pitchFamily="50" charset="-128"/>
              </a:rPr>
              <a:t>経路のスキップにて変更したい設定の</a:t>
            </a:r>
            <a:r>
              <a:rPr kumimoji="1" lang="ja-JP" altLang="en-US" sz="1200" b="1" dirty="0" smtClean="0">
                <a:latin typeface="メイリオ" pitchFamily="50" charset="-128"/>
                <a:ea typeface="メイリオ" pitchFamily="50" charset="-128"/>
                <a:cs typeface="メイリオ" pitchFamily="50" charset="-128"/>
              </a:rPr>
              <a:t>編集</a:t>
            </a:r>
            <a:r>
              <a:rPr kumimoji="1" lang="ja-JP" altLang="en-US" sz="1200" dirty="0" smtClean="0">
                <a:latin typeface="メイリオ" pitchFamily="50" charset="-128"/>
                <a:ea typeface="メイリオ" pitchFamily="50" charset="-128"/>
                <a:cs typeface="メイリオ" pitchFamily="50" charset="-128"/>
              </a:rPr>
              <a:t>をクリックします。</a:t>
            </a:r>
            <a:endParaRPr kumimoji="1" lang="ja-JP" altLang="en-US" sz="1200" dirty="0">
              <a:latin typeface="メイリオ" pitchFamily="50" charset="-128"/>
              <a:ea typeface="メイリオ" pitchFamily="50" charset="-128"/>
              <a:cs typeface="メイリオ" pitchFamily="50" charset="-128"/>
            </a:endParaRPr>
          </a:p>
        </p:txBody>
      </p:sp>
      <p:pic>
        <p:nvPicPr>
          <p:cNvPr id="7175" name="Picture 7" descr="C:\Users\sgwpc\Desktop\yoshiiさん\iQube試験\koyama\バグチェック\2.18.0\WF20.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07825" y="4357081"/>
            <a:ext cx="3072340" cy="718975"/>
          </a:xfrm>
          <a:prstGeom prst="rect">
            <a:avLst/>
          </a:prstGeom>
          <a:noFill/>
          <a:extLst>
            <a:ext uri="{909E8E84-426E-40DD-AFC4-6F175D3DCCD1}">
              <a14:hiddenFill xmlns:a14="http://schemas.microsoft.com/office/drawing/2010/main">
                <a:solidFill>
                  <a:srgbClr val="FFFFFF"/>
                </a:solidFill>
              </a14:hiddenFill>
            </a:ext>
          </a:extLst>
        </p:spPr>
      </p:pic>
      <p:cxnSp>
        <p:nvCxnSpPr>
          <p:cNvPr id="112" name="直線コネクタ 111"/>
          <p:cNvCxnSpPr/>
          <p:nvPr/>
        </p:nvCxnSpPr>
        <p:spPr>
          <a:xfrm>
            <a:off x="2919771" y="4314239"/>
            <a:ext cx="414633" cy="6789"/>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113" name="角丸四角形 112"/>
          <p:cNvSpPr/>
          <p:nvPr/>
        </p:nvSpPr>
        <p:spPr>
          <a:xfrm>
            <a:off x="2708920" y="4692254"/>
            <a:ext cx="288014" cy="196277"/>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14" name="直線矢印コネクタ 113"/>
          <p:cNvCxnSpPr>
            <a:endCxn id="113" idx="0"/>
          </p:cNvCxnSpPr>
          <p:nvPr/>
        </p:nvCxnSpPr>
        <p:spPr>
          <a:xfrm flipH="1">
            <a:off x="2852927" y="4321028"/>
            <a:ext cx="240113" cy="371226"/>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15" name="角丸四角形 114"/>
          <p:cNvSpPr/>
          <p:nvPr/>
        </p:nvSpPr>
        <p:spPr>
          <a:xfrm>
            <a:off x="1536514" y="6731934"/>
            <a:ext cx="288014" cy="113544"/>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16" name="直線コネクタ 115"/>
          <p:cNvCxnSpPr/>
          <p:nvPr/>
        </p:nvCxnSpPr>
        <p:spPr>
          <a:xfrm flipV="1">
            <a:off x="260648" y="5540042"/>
            <a:ext cx="648072" cy="3298"/>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7" name="直線矢印コネクタ 116"/>
          <p:cNvCxnSpPr/>
          <p:nvPr/>
        </p:nvCxnSpPr>
        <p:spPr>
          <a:xfrm>
            <a:off x="288358" y="5540044"/>
            <a:ext cx="1248157" cy="1207432"/>
          </a:xfrm>
          <a:prstGeom prst="bentConnector3">
            <a:avLst>
              <a:gd name="adj1" fmla="val 4976"/>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19" name="角丸四角形 118"/>
          <p:cNvSpPr/>
          <p:nvPr/>
        </p:nvSpPr>
        <p:spPr>
          <a:xfrm>
            <a:off x="317995" y="3174933"/>
            <a:ext cx="2896727" cy="179039"/>
          </a:xfrm>
          <a:prstGeom prst="roundRect">
            <a:avLst/>
          </a:prstGeom>
          <a:noFill/>
          <a:ln>
            <a:solidFill>
              <a:srgbClr val="FF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20" name="SmartArt プレースホルダー 1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128617" y="2514665"/>
            <a:ext cx="695238" cy="216667"/>
          </a:xfrm>
          <a:prstGeom prst="rect">
            <a:avLst/>
          </a:prstGeom>
        </p:spPr>
      </p:pic>
      <p:sp>
        <p:nvSpPr>
          <p:cNvPr id="121" name="テキスト ボックス 120"/>
          <p:cNvSpPr txBox="1"/>
          <p:nvPr/>
        </p:nvSpPr>
        <p:spPr>
          <a:xfrm>
            <a:off x="5085184" y="2702114"/>
            <a:ext cx="1656184" cy="553998"/>
          </a:xfrm>
          <a:prstGeom prst="rect">
            <a:avLst/>
          </a:prstGeom>
          <a:noFill/>
        </p:spPr>
        <p:txBody>
          <a:bodyPr wrap="square" rtlCol="0">
            <a:spAutoFit/>
          </a:bodyPr>
          <a:lstStyle/>
          <a:p>
            <a:r>
              <a:rPr lang="ja-JP" altLang="en-US" sz="1000" dirty="0" smtClean="0">
                <a:latin typeface="メイリオ" pitchFamily="50" charset="-128"/>
                <a:ea typeface="メイリオ" pitchFamily="50" charset="-128"/>
                <a:cs typeface="メイリオ" pitchFamily="50" charset="-128"/>
              </a:rPr>
              <a:t>経路のスキップに設定されている項目は左端に</a:t>
            </a:r>
            <a:r>
              <a:rPr lang="en-US" altLang="ja-JP" sz="1000" dirty="0" smtClean="0">
                <a:solidFill>
                  <a:srgbClr val="FF0000"/>
                </a:solidFill>
                <a:latin typeface="メイリオ" pitchFamily="50" charset="-128"/>
                <a:ea typeface="メイリオ" pitchFamily="50" charset="-128"/>
                <a:cs typeface="メイリオ" pitchFamily="50" charset="-128"/>
              </a:rPr>
              <a:t>※</a:t>
            </a:r>
            <a:r>
              <a:rPr lang="ja-JP" altLang="en-US" sz="1000" dirty="0" smtClean="0">
                <a:latin typeface="メイリオ" pitchFamily="50" charset="-128"/>
                <a:ea typeface="メイリオ" pitchFamily="50" charset="-128"/>
                <a:cs typeface="メイリオ" pitchFamily="50" charset="-128"/>
              </a:rPr>
              <a:t>が表示されています。</a:t>
            </a:r>
            <a:endParaRPr kumimoji="1" lang="en-US" altLang="ja-JP" sz="1000" dirty="0" smtClean="0">
              <a:solidFill>
                <a:srgbClr val="FF9933"/>
              </a:solidFill>
              <a:latin typeface="メイリオ" pitchFamily="50" charset="-128"/>
              <a:ea typeface="メイリオ" pitchFamily="50" charset="-128"/>
              <a:cs typeface="メイリオ" pitchFamily="50" charset="-128"/>
            </a:endParaRPr>
          </a:p>
        </p:txBody>
      </p:sp>
      <p:pic>
        <p:nvPicPr>
          <p:cNvPr id="50" name="SmartArt プレースホルダー 1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869160" y="4156403"/>
            <a:ext cx="695238" cy="216667"/>
          </a:xfrm>
          <a:prstGeom prst="rect">
            <a:avLst/>
          </a:prstGeom>
        </p:spPr>
      </p:pic>
      <p:sp>
        <p:nvSpPr>
          <p:cNvPr id="51" name="テキスト ボックス 50"/>
          <p:cNvSpPr txBox="1"/>
          <p:nvPr/>
        </p:nvSpPr>
        <p:spPr>
          <a:xfrm>
            <a:off x="4919389" y="4300419"/>
            <a:ext cx="1938611" cy="1426031"/>
          </a:xfrm>
          <a:prstGeom prst="rect">
            <a:avLst/>
          </a:prstGeom>
          <a:noFill/>
        </p:spPr>
        <p:txBody>
          <a:bodyPr wrap="square" rtlCol="0">
            <a:spAutoFit/>
          </a:bodyPr>
          <a:lstStyle/>
          <a:p>
            <a:pPr>
              <a:lnSpc>
                <a:spcPts val="1400"/>
              </a:lnSpc>
            </a:pPr>
            <a:r>
              <a:rPr lang="ja-JP" altLang="en-US" sz="1000" dirty="0" smtClean="0">
                <a:latin typeface="メイリオ" pitchFamily="50" charset="-128"/>
                <a:ea typeface="メイリオ" pitchFamily="50" charset="-128"/>
                <a:cs typeface="メイリオ" pitchFamily="50" charset="-128"/>
              </a:rPr>
              <a:t>条件は</a:t>
            </a:r>
            <a:r>
              <a:rPr lang="en-US" altLang="ja-JP" sz="1000" dirty="0" smtClean="0">
                <a:latin typeface="メイリオ" pitchFamily="50" charset="-128"/>
                <a:ea typeface="メイリオ" pitchFamily="50" charset="-128"/>
                <a:cs typeface="メイリオ" pitchFamily="50" charset="-128"/>
              </a:rPr>
              <a:t>4</a:t>
            </a:r>
            <a:r>
              <a:rPr lang="ja-JP" altLang="en-US" sz="1000" dirty="0" smtClean="0">
                <a:latin typeface="メイリオ" pitchFamily="50" charset="-128"/>
                <a:ea typeface="メイリオ" pitchFamily="50" charset="-128"/>
                <a:cs typeface="メイリオ" pitchFamily="50" charset="-128"/>
              </a:rPr>
              <a:t>種類から選択できます。</a:t>
            </a:r>
            <a:endParaRPr lang="en-US" altLang="ja-JP" sz="1000" dirty="0" smtClean="0">
              <a:latin typeface="メイリオ" pitchFamily="50" charset="-128"/>
              <a:ea typeface="メイリオ" pitchFamily="50" charset="-128"/>
              <a:cs typeface="メイリオ" pitchFamily="50" charset="-128"/>
            </a:endParaRPr>
          </a:p>
          <a:p>
            <a:pPr>
              <a:lnSpc>
                <a:spcPts val="1400"/>
              </a:lnSpc>
            </a:pPr>
            <a:r>
              <a:rPr lang="ja-JP" altLang="en-US" sz="1000" dirty="0" smtClean="0">
                <a:latin typeface="メイリオ" pitchFamily="50" charset="-128"/>
                <a:ea typeface="メイリオ" pitchFamily="50" charset="-128"/>
                <a:cs typeface="メイリオ" pitchFamily="50" charset="-128"/>
              </a:rPr>
              <a:t>それぞれ選択した条件に応じた入力欄が表示されます。</a:t>
            </a:r>
            <a:endParaRPr lang="en-US" altLang="ja-JP" sz="1000" dirty="0" smtClean="0">
              <a:latin typeface="メイリオ" pitchFamily="50" charset="-128"/>
              <a:ea typeface="メイリオ" pitchFamily="50" charset="-128"/>
              <a:cs typeface="メイリオ" pitchFamily="50" charset="-128"/>
            </a:endParaRPr>
          </a:p>
          <a:p>
            <a:pPr>
              <a:lnSpc>
                <a:spcPts val="1200"/>
              </a:lnSpc>
            </a:pPr>
            <a:r>
              <a:rPr lang="ja-JP" altLang="en-US" sz="1000" dirty="0" smtClean="0">
                <a:solidFill>
                  <a:srgbClr val="FF9933"/>
                </a:solidFill>
                <a:latin typeface="メイリオ" pitchFamily="50" charset="-128"/>
                <a:ea typeface="メイリオ" pitchFamily="50" charset="-128"/>
                <a:cs typeface="メイリオ" pitchFamily="50" charset="-128"/>
              </a:rPr>
              <a:t>●未満　</a:t>
            </a:r>
            <a:r>
              <a:rPr lang="en-US" altLang="ja-JP" sz="1000" dirty="0" smtClean="0">
                <a:solidFill>
                  <a:srgbClr val="FF9933"/>
                </a:solidFill>
                <a:latin typeface="メイリオ" pitchFamily="50" charset="-128"/>
                <a:ea typeface="メイリオ" pitchFamily="50" charset="-128"/>
                <a:cs typeface="メイリオ" pitchFamily="50" charset="-128"/>
              </a:rPr>
              <a:t>:</a:t>
            </a:r>
          </a:p>
          <a:p>
            <a:pPr>
              <a:lnSpc>
                <a:spcPts val="1200"/>
              </a:lnSpc>
            </a:pPr>
            <a:r>
              <a:rPr lang="ja-JP" altLang="en-US" sz="1000" dirty="0" smtClean="0">
                <a:solidFill>
                  <a:srgbClr val="FF9933"/>
                </a:solidFill>
                <a:latin typeface="メイリオ" pitchFamily="50" charset="-128"/>
                <a:ea typeface="メイリオ" pitchFamily="50" charset="-128"/>
                <a:cs typeface="メイリオ" pitchFamily="50" charset="-128"/>
              </a:rPr>
              <a:t>●超える</a:t>
            </a:r>
            <a:r>
              <a:rPr lang="en-US" altLang="ja-JP" sz="1000" dirty="0" smtClean="0">
                <a:solidFill>
                  <a:srgbClr val="FF9933"/>
                </a:solidFill>
                <a:latin typeface="メイリオ" pitchFamily="50" charset="-128"/>
                <a:ea typeface="メイリオ" pitchFamily="50" charset="-128"/>
                <a:cs typeface="メイリオ" pitchFamily="50" charset="-128"/>
              </a:rPr>
              <a:t>:</a:t>
            </a:r>
          </a:p>
          <a:p>
            <a:pPr>
              <a:lnSpc>
                <a:spcPts val="1200"/>
              </a:lnSpc>
            </a:pPr>
            <a:r>
              <a:rPr lang="ja-JP" altLang="en-US" sz="1000" dirty="0">
                <a:solidFill>
                  <a:srgbClr val="FF9933"/>
                </a:solidFill>
                <a:latin typeface="メイリオ" pitchFamily="50" charset="-128"/>
                <a:ea typeface="メイリオ" pitchFamily="50" charset="-128"/>
                <a:cs typeface="メイリオ" pitchFamily="50" charset="-128"/>
              </a:rPr>
              <a:t>●</a:t>
            </a:r>
            <a:r>
              <a:rPr lang="ja-JP" altLang="en-US" sz="1000" dirty="0" smtClean="0">
                <a:solidFill>
                  <a:srgbClr val="FF9933"/>
                </a:solidFill>
                <a:latin typeface="メイリオ" pitchFamily="50" charset="-128"/>
                <a:ea typeface="メイリオ" pitchFamily="50" charset="-128"/>
                <a:cs typeface="メイリオ" pitchFamily="50" charset="-128"/>
              </a:rPr>
              <a:t>範囲　</a:t>
            </a:r>
            <a:r>
              <a:rPr lang="en-US" altLang="ja-JP" sz="1000" dirty="0" smtClean="0">
                <a:solidFill>
                  <a:srgbClr val="FF9933"/>
                </a:solidFill>
                <a:latin typeface="メイリオ" pitchFamily="50" charset="-128"/>
                <a:ea typeface="メイリオ" pitchFamily="50" charset="-128"/>
                <a:cs typeface="メイリオ" pitchFamily="50" charset="-128"/>
              </a:rPr>
              <a:t>:</a:t>
            </a:r>
          </a:p>
          <a:p>
            <a:pPr>
              <a:lnSpc>
                <a:spcPts val="1200"/>
              </a:lnSpc>
            </a:pPr>
            <a:r>
              <a:rPr lang="ja-JP" altLang="en-US" sz="1000" dirty="0">
                <a:solidFill>
                  <a:srgbClr val="FF9933"/>
                </a:solidFill>
                <a:latin typeface="メイリオ" pitchFamily="50" charset="-128"/>
                <a:ea typeface="メイリオ" pitchFamily="50" charset="-128"/>
                <a:cs typeface="メイリオ" pitchFamily="50" charset="-128"/>
              </a:rPr>
              <a:t>●</a:t>
            </a:r>
            <a:r>
              <a:rPr lang="ja-JP" altLang="en-US" sz="1000" dirty="0" smtClean="0">
                <a:solidFill>
                  <a:srgbClr val="FF9933"/>
                </a:solidFill>
                <a:latin typeface="メイリオ" pitchFamily="50" charset="-128"/>
                <a:ea typeface="メイリオ" pitchFamily="50" charset="-128"/>
                <a:cs typeface="メイリオ" pitchFamily="50" charset="-128"/>
              </a:rPr>
              <a:t>範囲外</a:t>
            </a:r>
            <a:r>
              <a:rPr lang="en-US" altLang="ja-JP" sz="1000" dirty="0" smtClean="0">
                <a:solidFill>
                  <a:srgbClr val="FF9933"/>
                </a:solidFill>
                <a:latin typeface="メイリオ" pitchFamily="50" charset="-128"/>
                <a:ea typeface="メイリオ" pitchFamily="50" charset="-128"/>
                <a:cs typeface="メイリオ" pitchFamily="50" charset="-128"/>
              </a:rPr>
              <a:t>:</a:t>
            </a:r>
          </a:p>
          <a:p>
            <a:pPr algn="ctr">
              <a:lnSpc>
                <a:spcPts val="1400"/>
              </a:lnSpc>
            </a:pPr>
            <a:endParaRPr kumimoji="1" lang="en-US" altLang="ja-JP" sz="800" dirty="0" smtClean="0">
              <a:solidFill>
                <a:schemeClr val="bg1"/>
              </a:solidFill>
              <a:latin typeface="メイリオ" pitchFamily="50" charset="-128"/>
              <a:ea typeface="メイリオ" pitchFamily="50" charset="-128"/>
              <a:cs typeface="メイリオ" pitchFamily="50" charset="-128"/>
            </a:endParaRPr>
          </a:p>
        </p:txBody>
      </p:sp>
      <p:pic>
        <p:nvPicPr>
          <p:cNvPr id="52" name="Picture 10" descr="C:\Users\sgwpc\Desktop\yoshiiさん\iQube試験\koyama\バグチェック\2.18.0\WF11-1.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589240" y="4852238"/>
            <a:ext cx="710180" cy="151831"/>
          </a:xfrm>
          <a:prstGeom prst="rect">
            <a:avLst/>
          </a:prstGeom>
          <a:noFill/>
          <a:extLst>
            <a:ext uri="{909E8E84-426E-40DD-AFC4-6F175D3DCCD1}">
              <a14:hiddenFill xmlns:a14="http://schemas.microsoft.com/office/drawing/2010/main">
                <a:solidFill>
                  <a:srgbClr val="FFFFFF"/>
                </a:solidFill>
              </a14:hiddenFill>
            </a:ext>
          </a:extLst>
        </p:spPr>
      </p:pic>
      <p:pic>
        <p:nvPicPr>
          <p:cNvPr id="53" name="Picture 11" descr="C:\Users\sgwpc\Desktop\yoshiiさん\iQube試験\koyama\バグチェック\2.18.0\WF11-2.pn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589240" y="5020499"/>
            <a:ext cx="708723" cy="134994"/>
          </a:xfrm>
          <a:prstGeom prst="rect">
            <a:avLst/>
          </a:prstGeom>
          <a:noFill/>
          <a:extLst>
            <a:ext uri="{909E8E84-426E-40DD-AFC4-6F175D3DCCD1}">
              <a14:hiddenFill xmlns:a14="http://schemas.microsoft.com/office/drawing/2010/main">
                <a:solidFill>
                  <a:srgbClr val="FFFFFF"/>
                </a:solidFill>
              </a14:hiddenFill>
            </a:ext>
          </a:extLst>
        </p:spPr>
      </p:pic>
      <p:pic>
        <p:nvPicPr>
          <p:cNvPr id="54" name="Picture 14" descr="C:\Users\sgwpc\Desktop\yoshiiさん\iQube試験\koyama\バグチェック\2.18.0\WF11-4.pn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589240" y="5353717"/>
            <a:ext cx="1135912" cy="122006"/>
          </a:xfrm>
          <a:prstGeom prst="rect">
            <a:avLst/>
          </a:prstGeom>
          <a:noFill/>
          <a:extLst>
            <a:ext uri="{909E8E84-426E-40DD-AFC4-6F175D3DCCD1}">
              <a14:hiddenFill xmlns:a14="http://schemas.microsoft.com/office/drawing/2010/main">
                <a:solidFill>
                  <a:srgbClr val="FFFFFF"/>
                </a:solidFill>
              </a14:hiddenFill>
            </a:ext>
          </a:extLst>
        </p:spPr>
      </p:pic>
      <p:pic>
        <p:nvPicPr>
          <p:cNvPr id="55" name="Picture 15" descr="C:\Users\sgwpc\Desktop\yoshiiさん\iQube試験\koyama\バグチェック\2.18.0\WF11-3.png"/>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615032" y="5180044"/>
            <a:ext cx="1035691" cy="139698"/>
          </a:xfrm>
          <a:prstGeom prst="rect">
            <a:avLst/>
          </a:prstGeom>
          <a:noFill/>
          <a:extLst>
            <a:ext uri="{909E8E84-426E-40DD-AFC4-6F175D3DCCD1}">
              <a14:hiddenFill xmlns:a14="http://schemas.microsoft.com/office/drawing/2010/main">
                <a:solidFill>
                  <a:srgbClr val="FFFFFF"/>
                </a:solidFill>
              </a14:hiddenFill>
            </a:ext>
          </a:extLst>
        </p:spPr>
      </p:pic>
      <p:sp>
        <p:nvSpPr>
          <p:cNvPr id="56" name="テキスト ボックス 55"/>
          <p:cNvSpPr txBox="1"/>
          <p:nvPr/>
        </p:nvSpPr>
        <p:spPr>
          <a:xfrm>
            <a:off x="4915796" y="6446530"/>
            <a:ext cx="1969588" cy="861774"/>
          </a:xfrm>
          <a:prstGeom prst="rect">
            <a:avLst/>
          </a:prstGeom>
          <a:noFill/>
        </p:spPr>
        <p:txBody>
          <a:bodyPr wrap="square" rtlCol="0">
            <a:spAutoFit/>
          </a:bodyPr>
          <a:lstStyle/>
          <a:p>
            <a:r>
              <a:rPr lang="ja-JP" altLang="en-US" sz="1000" dirty="0" smtClean="0">
                <a:solidFill>
                  <a:prstClr val="black"/>
                </a:solidFill>
                <a:latin typeface="メイリオ" pitchFamily="50" charset="-128"/>
                <a:ea typeface="メイリオ" pitchFamily="50" charset="-128"/>
                <a:cs typeface="メイリオ" pitchFamily="50" charset="-128"/>
              </a:rPr>
              <a:t>既に</a:t>
            </a:r>
            <a:r>
              <a:rPr lang="ja-JP" altLang="en-US" sz="1000" b="1" dirty="0" smtClean="0">
                <a:solidFill>
                  <a:prstClr val="black"/>
                </a:solidFill>
                <a:latin typeface="メイリオ" pitchFamily="50" charset="-128"/>
                <a:ea typeface="メイリオ" pitchFamily="50" charset="-128"/>
                <a:cs typeface="メイリオ" pitchFamily="50" charset="-128"/>
              </a:rPr>
              <a:t>スキップする経路</a:t>
            </a:r>
            <a:r>
              <a:rPr lang="ja-JP" altLang="en-US" sz="1000" b="1" dirty="0">
                <a:solidFill>
                  <a:prstClr val="black"/>
                </a:solidFill>
                <a:latin typeface="メイリオ" pitchFamily="50" charset="-128"/>
                <a:ea typeface="メイリオ" pitchFamily="50" charset="-128"/>
                <a:cs typeface="メイリオ" pitchFamily="50" charset="-128"/>
              </a:rPr>
              <a:t>に</a:t>
            </a:r>
            <a:r>
              <a:rPr lang="ja-JP" altLang="en-US" sz="1000" b="1" dirty="0" smtClean="0">
                <a:solidFill>
                  <a:prstClr val="black"/>
                </a:solidFill>
                <a:latin typeface="メイリオ" pitchFamily="50" charset="-128"/>
                <a:ea typeface="メイリオ" pitchFamily="50" charset="-128"/>
                <a:cs typeface="メイリオ" pitchFamily="50" charset="-128"/>
              </a:rPr>
              <a:t>設定済み</a:t>
            </a:r>
            <a:r>
              <a:rPr lang="ja-JP" altLang="en-US" sz="1000" dirty="0">
                <a:solidFill>
                  <a:prstClr val="black"/>
                </a:solidFill>
                <a:latin typeface="メイリオ" pitchFamily="50" charset="-128"/>
                <a:ea typeface="メイリオ" pitchFamily="50" charset="-128"/>
                <a:cs typeface="メイリオ" pitchFamily="50" charset="-128"/>
              </a:rPr>
              <a:t>の経路を選択して保存しようとすると「</a:t>
            </a:r>
            <a:r>
              <a:rPr lang="ja-JP" altLang="en-US" sz="1000" dirty="0">
                <a:solidFill>
                  <a:srgbClr val="FF0000"/>
                </a:solidFill>
                <a:latin typeface="メイリオ" pitchFamily="50" charset="-128"/>
                <a:ea typeface="メイリオ" pitchFamily="50" charset="-128"/>
                <a:cs typeface="メイリオ" pitchFamily="50" charset="-128"/>
              </a:rPr>
              <a:t>スキップする経路はすでに存在します</a:t>
            </a:r>
            <a:r>
              <a:rPr lang="ja-JP" altLang="en-US" sz="1000" dirty="0" smtClean="0">
                <a:solidFill>
                  <a:srgbClr val="FF0000"/>
                </a:solidFill>
                <a:latin typeface="メイリオ" pitchFamily="50" charset="-128"/>
                <a:ea typeface="メイリオ" pitchFamily="50" charset="-128"/>
                <a:cs typeface="メイリオ" pitchFamily="50" charset="-128"/>
              </a:rPr>
              <a:t>。</a:t>
            </a:r>
            <a:r>
              <a:rPr lang="ja-JP" altLang="en-US" sz="1000" dirty="0" smtClean="0">
                <a:solidFill>
                  <a:prstClr val="black"/>
                </a:solidFill>
                <a:latin typeface="メイリオ" pitchFamily="50" charset="-128"/>
                <a:ea typeface="メイリオ" pitchFamily="50" charset="-128"/>
                <a:cs typeface="メイリオ" pitchFamily="50" charset="-128"/>
              </a:rPr>
              <a:t>」と表示され保存できません。</a:t>
            </a:r>
            <a:endParaRPr lang="en-US" altLang="ja-JP" sz="1000" dirty="0" smtClean="0">
              <a:latin typeface="メイリオ" pitchFamily="50" charset="-128"/>
              <a:ea typeface="メイリオ" pitchFamily="50" charset="-128"/>
              <a:cs typeface="メイリオ" pitchFamily="50" charset="-128"/>
            </a:endParaRPr>
          </a:p>
        </p:txBody>
      </p:sp>
      <p:pic>
        <p:nvPicPr>
          <p:cNvPr id="57" name="図 56"/>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4921765" y="6302514"/>
            <a:ext cx="832500" cy="180000"/>
          </a:xfrm>
          <a:prstGeom prst="rect">
            <a:avLst/>
          </a:prstGeom>
        </p:spPr>
      </p:pic>
      <p:sp>
        <p:nvSpPr>
          <p:cNvPr id="58" name="テキスト ボックス 57"/>
          <p:cNvSpPr txBox="1"/>
          <p:nvPr/>
        </p:nvSpPr>
        <p:spPr>
          <a:xfrm>
            <a:off x="6021288" y="4804475"/>
            <a:ext cx="424165" cy="246221"/>
          </a:xfrm>
          <a:prstGeom prst="rect">
            <a:avLst/>
          </a:prstGeom>
          <a:noFill/>
        </p:spPr>
        <p:txBody>
          <a:bodyPr wrap="square" rtlCol="0">
            <a:spAutoFit/>
          </a:bodyPr>
          <a:lstStyle/>
          <a:p>
            <a:r>
              <a:rPr kumimoji="1" lang="ja-JP" altLang="en-US" sz="1000" b="1" dirty="0" smtClean="0">
                <a:solidFill>
                  <a:srgbClr val="FF0000"/>
                </a:solidFill>
                <a:latin typeface="SimHei" panose="02010609060101010101" pitchFamily="49" charset="-122"/>
                <a:ea typeface="SimHei" panose="02010609060101010101" pitchFamily="49" charset="-122"/>
                <a:cs typeface="メイリオ" panose="020B0604030504040204" pitchFamily="50" charset="-128"/>
              </a:rPr>
              <a:t>①</a:t>
            </a:r>
            <a:endParaRPr kumimoji="1" lang="ja-JP" altLang="en-US" sz="800" b="1" dirty="0">
              <a:solidFill>
                <a:srgbClr val="FF0000"/>
              </a:solidFill>
              <a:latin typeface="SimHei" panose="02010609060101010101" pitchFamily="49" charset="-122"/>
              <a:ea typeface="SimHei" panose="02010609060101010101" pitchFamily="49" charset="-122"/>
              <a:cs typeface="メイリオ" panose="020B0604030504040204" pitchFamily="50" charset="-128"/>
            </a:endParaRPr>
          </a:p>
        </p:txBody>
      </p:sp>
      <p:sp>
        <p:nvSpPr>
          <p:cNvPr id="60" name="テキスト ボックス 59"/>
          <p:cNvSpPr txBox="1"/>
          <p:nvPr/>
        </p:nvSpPr>
        <p:spPr>
          <a:xfrm>
            <a:off x="6381328" y="5168499"/>
            <a:ext cx="424165" cy="246221"/>
          </a:xfrm>
          <a:prstGeom prst="rect">
            <a:avLst/>
          </a:prstGeom>
          <a:noFill/>
        </p:spPr>
        <p:txBody>
          <a:bodyPr wrap="square" rtlCol="0">
            <a:spAutoFit/>
          </a:bodyPr>
          <a:lstStyle/>
          <a:p>
            <a:r>
              <a:rPr kumimoji="1" lang="ja-JP" altLang="en-US" sz="1000" b="1" dirty="0" smtClean="0">
                <a:solidFill>
                  <a:srgbClr val="FF0000"/>
                </a:solidFill>
                <a:latin typeface="SimHei" panose="02010609060101010101" pitchFamily="49" charset="-122"/>
                <a:ea typeface="SimHei" panose="02010609060101010101" pitchFamily="49" charset="-122"/>
                <a:cs typeface="メイリオ" panose="020B0604030504040204" pitchFamily="50" charset="-128"/>
              </a:rPr>
              <a:t>①</a:t>
            </a:r>
            <a:endParaRPr kumimoji="1" lang="ja-JP" altLang="en-US" sz="800" b="1" dirty="0">
              <a:solidFill>
                <a:srgbClr val="FF0000"/>
              </a:solidFill>
              <a:latin typeface="SimHei" panose="02010609060101010101" pitchFamily="49" charset="-122"/>
              <a:ea typeface="SimHei" panose="02010609060101010101" pitchFamily="49" charset="-122"/>
              <a:cs typeface="メイリオ" panose="020B0604030504040204" pitchFamily="50" charset="-128"/>
            </a:endParaRPr>
          </a:p>
        </p:txBody>
      </p:sp>
      <p:sp>
        <p:nvSpPr>
          <p:cNvPr id="62" name="テキスト ボックス 61"/>
          <p:cNvSpPr txBox="1"/>
          <p:nvPr/>
        </p:nvSpPr>
        <p:spPr>
          <a:xfrm>
            <a:off x="5805264" y="5319742"/>
            <a:ext cx="424165" cy="246221"/>
          </a:xfrm>
          <a:prstGeom prst="rect">
            <a:avLst/>
          </a:prstGeom>
          <a:noFill/>
        </p:spPr>
        <p:txBody>
          <a:bodyPr wrap="square" rtlCol="0">
            <a:spAutoFit/>
          </a:bodyPr>
          <a:lstStyle/>
          <a:p>
            <a:r>
              <a:rPr kumimoji="1" lang="ja-JP" altLang="en-US" sz="1000" b="1" dirty="0" smtClean="0">
                <a:solidFill>
                  <a:srgbClr val="FF0000"/>
                </a:solidFill>
                <a:latin typeface="SimHei" panose="02010609060101010101" pitchFamily="49" charset="-122"/>
                <a:ea typeface="SimHei" panose="02010609060101010101" pitchFamily="49" charset="-122"/>
                <a:cs typeface="メイリオ" panose="020B0604030504040204" pitchFamily="50" charset="-128"/>
              </a:rPr>
              <a:t>①</a:t>
            </a:r>
            <a:endParaRPr kumimoji="1" lang="ja-JP" altLang="en-US" sz="800" b="1" dirty="0">
              <a:solidFill>
                <a:srgbClr val="FF0000"/>
              </a:solidFill>
              <a:latin typeface="SimHei" panose="02010609060101010101" pitchFamily="49" charset="-122"/>
              <a:ea typeface="SimHei" panose="02010609060101010101" pitchFamily="49" charset="-122"/>
              <a:cs typeface="メイリオ" panose="020B0604030504040204" pitchFamily="50" charset="-128"/>
            </a:endParaRPr>
          </a:p>
        </p:txBody>
      </p:sp>
      <p:sp>
        <p:nvSpPr>
          <p:cNvPr id="63" name="テキスト ボックス 62"/>
          <p:cNvSpPr txBox="1"/>
          <p:nvPr/>
        </p:nvSpPr>
        <p:spPr>
          <a:xfrm>
            <a:off x="5949280" y="4966288"/>
            <a:ext cx="424165" cy="246221"/>
          </a:xfrm>
          <a:prstGeom prst="rect">
            <a:avLst/>
          </a:prstGeom>
          <a:noFill/>
        </p:spPr>
        <p:txBody>
          <a:bodyPr wrap="square" rtlCol="0">
            <a:spAutoFit/>
          </a:bodyPr>
          <a:lstStyle/>
          <a:p>
            <a:r>
              <a:rPr lang="ja-JP" altLang="en-US" sz="1000" dirty="0">
                <a:solidFill>
                  <a:srgbClr val="FF0000"/>
                </a:solidFill>
                <a:latin typeface="SimHei" panose="02010609060101010101" pitchFamily="49" charset="-122"/>
                <a:ea typeface="SimHei" panose="02010609060101010101" pitchFamily="49" charset="-122"/>
                <a:cs typeface="メイリオ" panose="020B0604030504040204" pitchFamily="50" charset="-128"/>
              </a:rPr>
              <a:t>②</a:t>
            </a:r>
            <a:endParaRPr kumimoji="1" lang="ja-JP" altLang="en-US" sz="800" dirty="0">
              <a:solidFill>
                <a:srgbClr val="FF0000"/>
              </a:solidFill>
              <a:latin typeface="SimHei" panose="02010609060101010101" pitchFamily="49" charset="-122"/>
              <a:ea typeface="SimHei" panose="02010609060101010101" pitchFamily="49" charset="-122"/>
              <a:cs typeface="メイリオ" panose="020B0604030504040204" pitchFamily="50" charset="-128"/>
            </a:endParaRPr>
          </a:p>
        </p:txBody>
      </p:sp>
      <p:sp>
        <p:nvSpPr>
          <p:cNvPr id="64" name="テキスト ボックス 63"/>
          <p:cNvSpPr txBox="1"/>
          <p:nvPr/>
        </p:nvSpPr>
        <p:spPr>
          <a:xfrm>
            <a:off x="5733256" y="5168499"/>
            <a:ext cx="424165" cy="246221"/>
          </a:xfrm>
          <a:prstGeom prst="rect">
            <a:avLst/>
          </a:prstGeom>
          <a:noFill/>
        </p:spPr>
        <p:txBody>
          <a:bodyPr wrap="square" rtlCol="0">
            <a:spAutoFit/>
          </a:bodyPr>
          <a:lstStyle/>
          <a:p>
            <a:r>
              <a:rPr lang="ja-JP" altLang="en-US" sz="1000" dirty="0">
                <a:solidFill>
                  <a:srgbClr val="FF0000"/>
                </a:solidFill>
                <a:latin typeface="SimHei" panose="02010609060101010101" pitchFamily="49" charset="-122"/>
                <a:ea typeface="SimHei" panose="02010609060101010101" pitchFamily="49" charset="-122"/>
                <a:cs typeface="メイリオ" panose="020B0604030504040204" pitchFamily="50" charset="-128"/>
              </a:rPr>
              <a:t>②</a:t>
            </a:r>
            <a:endParaRPr kumimoji="1" lang="ja-JP" altLang="en-US" sz="800" dirty="0">
              <a:solidFill>
                <a:srgbClr val="FF0000"/>
              </a:solidFill>
              <a:latin typeface="SimHei" panose="02010609060101010101" pitchFamily="49" charset="-122"/>
              <a:ea typeface="SimHei" panose="02010609060101010101" pitchFamily="49" charset="-122"/>
              <a:cs typeface="メイリオ" panose="020B0604030504040204" pitchFamily="50" charset="-128"/>
            </a:endParaRPr>
          </a:p>
        </p:txBody>
      </p:sp>
      <p:sp>
        <p:nvSpPr>
          <p:cNvPr id="68" name="テキスト ボックス 67"/>
          <p:cNvSpPr txBox="1"/>
          <p:nvPr/>
        </p:nvSpPr>
        <p:spPr>
          <a:xfrm>
            <a:off x="6461219" y="5312515"/>
            <a:ext cx="424165" cy="246221"/>
          </a:xfrm>
          <a:prstGeom prst="rect">
            <a:avLst/>
          </a:prstGeom>
          <a:noFill/>
        </p:spPr>
        <p:txBody>
          <a:bodyPr wrap="square" rtlCol="0">
            <a:spAutoFit/>
          </a:bodyPr>
          <a:lstStyle/>
          <a:p>
            <a:r>
              <a:rPr lang="ja-JP" altLang="en-US" sz="1000" dirty="0">
                <a:solidFill>
                  <a:srgbClr val="FF0000"/>
                </a:solidFill>
                <a:latin typeface="SimHei" panose="02010609060101010101" pitchFamily="49" charset="-122"/>
                <a:ea typeface="SimHei" panose="02010609060101010101" pitchFamily="49" charset="-122"/>
                <a:cs typeface="メイリオ" panose="020B0604030504040204" pitchFamily="50" charset="-128"/>
              </a:rPr>
              <a:t>②</a:t>
            </a:r>
            <a:endParaRPr kumimoji="1" lang="ja-JP" altLang="en-US" sz="800" dirty="0">
              <a:solidFill>
                <a:srgbClr val="FF0000"/>
              </a:solidFill>
              <a:latin typeface="SimHei" panose="02010609060101010101" pitchFamily="49" charset="-122"/>
              <a:ea typeface="SimHei" panose="02010609060101010101" pitchFamily="49" charset="-122"/>
              <a:cs typeface="メイリオ" panose="020B0604030504040204" pitchFamily="50" charset="-128"/>
            </a:endParaRPr>
          </a:p>
        </p:txBody>
      </p:sp>
      <p:sp>
        <p:nvSpPr>
          <p:cNvPr id="69" name="正方形/長方形 68"/>
          <p:cNvSpPr/>
          <p:nvPr/>
        </p:nvSpPr>
        <p:spPr>
          <a:xfrm>
            <a:off x="6237312" y="4804475"/>
            <a:ext cx="595035" cy="374461"/>
          </a:xfrm>
          <a:prstGeom prst="rect">
            <a:avLst/>
          </a:prstGeom>
        </p:spPr>
        <p:txBody>
          <a:bodyPr wrap="none">
            <a:spAutoFit/>
          </a:bodyPr>
          <a:lstStyle/>
          <a:p>
            <a:pPr lvl="0" algn="ctr">
              <a:lnSpc>
                <a:spcPts val="1100"/>
              </a:lnSpc>
            </a:pPr>
            <a:r>
              <a:rPr lang="ja-JP" altLang="en-US" sz="800" dirty="0">
                <a:solidFill>
                  <a:srgbClr val="FF0000"/>
                </a:solidFill>
                <a:latin typeface="メイリオ" pitchFamily="50" charset="-128"/>
                <a:ea typeface="メイリオ" pitchFamily="50" charset="-128"/>
                <a:cs typeface="メイリオ" pitchFamily="50" charset="-128"/>
              </a:rPr>
              <a:t>①＝</a:t>
            </a:r>
            <a:r>
              <a:rPr lang="ja-JP" altLang="en-US" sz="800" dirty="0" smtClean="0">
                <a:solidFill>
                  <a:srgbClr val="FF0000"/>
                </a:solidFill>
                <a:latin typeface="メイリオ" pitchFamily="50" charset="-128"/>
                <a:ea typeface="メイリオ" pitchFamily="50" charset="-128"/>
                <a:cs typeface="メイリオ" pitchFamily="50" charset="-128"/>
              </a:rPr>
              <a:t>上限</a:t>
            </a:r>
            <a:endParaRPr lang="en-US" altLang="ja-JP" sz="800" dirty="0" smtClean="0">
              <a:solidFill>
                <a:srgbClr val="FF0000"/>
              </a:solidFill>
              <a:latin typeface="メイリオ" pitchFamily="50" charset="-128"/>
              <a:ea typeface="メイリオ" pitchFamily="50" charset="-128"/>
              <a:cs typeface="メイリオ" pitchFamily="50" charset="-128"/>
            </a:endParaRPr>
          </a:p>
          <a:p>
            <a:pPr lvl="0" algn="ctr">
              <a:lnSpc>
                <a:spcPts val="1100"/>
              </a:lnSpc>
            </a:pPr>
            <a:r>
              <a:rPr lang="ja-JP" altLang="en-US" sz="800" dirty="0" smtClean="0">
                <a:solidFill>
                  <a:srgbClr val="FF0000"/>
                </a:solidFill>
                <a:latin typeface="メイリオ" pitchFamily="50" charset="-128"/>
                <a:ea typeface="メイリオ" pitchFamily="50" charset="-128"/>
                <a:cs typeface="メイリオ" pitchFamily="50" charset="-128"/>
              </a:rPr>
              <a:t>②</a:t>
            </a:r>
            <a:r>
              <a:rPr lang="ja-JP" altLang="en-US" sz="800" dirty="0">
                <a:solidFill>
                  <a:srgbClr val="FF0000"/>
                </a:solidFill>
                <a:latin typeface="メイリオ" pitchFamily="50" charset="-128"/>
                <a:ea typeface="メイリオ" pitchFamily="50" charset="-128"/>
                <a:cs typeface="メイリオ" pitchFamily="50" charset="-128"/>
              </a:rPr>
              <a:t>＝</a:t>
            </a:r>
            <a:r>
              <a:rPr lang="ja-JP" altLang="en-US" sz="800" dirty="0" smtClean="0">
                <a:solidFill>
                  <a:srgbClr val="FF0000"/>
                </a:solidFill>
                <a:latin typeface="メイリオ" pitchFamily="50" charset="-128"/>
                <a:ea typeface="メイリオ" pitchFamily="50" charset="-128"/>
                <a:cs typeface="メイリオ" pitchFamily="50" charset="-128"/>
              </a:rPr>
              <a:t>下限</a:t>
            </a:r>
            <a:endParaRPr lang="en-US" altLang="ja-JP" sz="800" dirty="0">
              <a:solidFill>
                <a:prstClr val="white"/>
              </a:solidFill>
              <a:latin typeface="メイリオ" pitchFamily="50" charset="-128"/>
              <a:ea typeface="メイリオ" pitchFamily="50" charset="-128"/>
              <a:cs typeface="メイリオ" pitchFamily="50" charset="-128"/>
            </a:endParaRPr>
          </a:p>
        </p:txBody>
      </p:sp>
      <p:pic>
        <p:nvPicPr>
          <p:cNvPr id="71" name="SmartArt プレースホルダー 1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869160" y="5596563"/>
            <a:ext cx="695238" cy="216667"/>
          </a:xfrm>
          <a:prstGeom prst="rect">
            <a:avLst/>
          </a:prstGeom>
        </p:spPr>
      </p:pic>
      <p:sp>
        <p:nvSpPr>
          <p:cNvPr id="72" name="テキスト ボックス 71"/>
          <p:cNvSpPr txBox="1"/>
          <p:nvPr/>
        </p:nvSpPr>
        <p:spPr>
          <a:xfrm>
            <a:off x="4933807" y="5779100"/>
            <a:ext cx="1938611" cy="451406"/>
          </a:xfrm>
          <a:prstGeom prst="rect">
            <a:avLst/>
          </a:prstGeom>
          <a:noFill/>
        </p:spPr>
        <p:txBody>
          <a:bodyPr wrap="square" rtlCol="0">
            <a:spAutoFit/>
          </a:bodyPr>
          <a:lstStyle/>
          <a:p>
            <a:pPr>
              <a:lnSpc>
                <a:spcPts val="1400"/>
              </a:lnSpc>
            </a:pPr>
            <a:r>
              <a:rPr lang="ja-JP" altLang="en-US" sz="1000" b="1" dirty="0" smtClean="0">
                <a:latin typeface="メイリオ" pitchFamily="50" charset="-128"/>
                <a:ea typeface="メイリオ" pitchFamily="50" charset="-128"/>
                <a:cs typeface="メイリオ" pitchFamily="50" charset="-128"/>
              </a:rPr>
              <a:t>経路</a:t>
            </a:r>
            <a:r>
              <a:rPr lang="ja-JP" altLang="en-US" sz="1000" dirty="0" smtClean="0">
                <a:latin typeface="メイリオ" pitchFamily="50" charset="-128"/>
                <a:ea typeface="メイリオ" pitchFamily="50" charset="-128"/>
                <a:cs typeface="メイリオ" pitchFamily="50" charset="-128"/>
              </a:rPr>
              <a:t>は現在ある経路から任意で選択できます。</a:t>
            </a:r>
            <a:endParaRPr kumimoji="1" lang="en-US" altLang="ja-JP" sz="800" dirty="0" smtClean="0">
              <a:solidFill>
                <a:schemeClr val="bg1"/>
              </a:solidFill>
              <a:latin typeface="メイリオ" pitchFamily="50" charset="-128"/>
              <a:ea typeface="メイリオ" pitchFamily="50" charset="-128"/>
              <a:cs typeface="メイリオ" pitchFamily="50" charset="-128"/>
            </a:endParaRPr>
          </a:p>
        </p:txBody>
      </p:sp>
      <p:sp>
        <p:nvSpPr>
          <p:cNvPr id="73" name="角丸四角形 72"/>
          <p:cNvSpPr/>
          <p:nvPr/>
        </p:nvSpPr>
        <p:spPr>
          <a:xfrm>
            <a:off x="1196752" y="6575531"/>
            <a:ext cx="1008112" cy="113006"/>
          </a:xfrm>
          <a:prstGeom prst="roundRect">
            <a:avLst/>
          </a:prstGeom>
          <a:noFill/>
          <a:ln>
            <a:solidFill>
              <a:srgbClr val="FF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026" name="Picture 2" descr="C:\Users\sgwpc\Desktop\yoshiiさん\iQube試験\koyama\バグチェック\2.18.0\WF22.png"/>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314224" y="7301002"/>
            <a:ext cx="3057338" cy="1008112"/>
          </a:xfrm>
          <a:prstGeom prst="rect">
            <a:avLst/>
          </a:prstGeom>
          <a:noFill/>
          <a:extLst>
            <a:ext uri="{909E8E84-426E-40DD-AFC4-6F175D3DCCD1}">
              <a14:hiddenFill xmlns:a14="http://schemas.microsoft.com/office/drawing/2010/main">
                <a:solidFill>
                  <a:srgbClr val="FFFFFF"/>
                </a:solidFill>
              </a14:hiddenFill>
            </a:ext>
          </a:extLst>
        </p:spPr>
      </p:pic>
      <p:pic>
        <p:nvPicPr>
          <p:cNvPr id="78" name="図 77"/>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1628800" y="7204670"/>
            <a:ext cx="304800" cy="247650"/>
          </a:xfrm>
          <a:prstGeom prst="rect">
            <a:avLst/>
          </a:prstGeom>
        </p:spPr>
      </p:pic>
      <p:sp>
        <p:nvSpPr>
          <p:cNvPr id="79" name="角丸四角形 78"/>
          <p:cNvSpPr/>
          <p:nvPr/>
        </p:nvSpPr>
        <p:spPr>
          <a:xfrm>
            <a:off x="208699" y="8724461"/>
            <a:ext cx="4608512" cy="312035"/>
          </a:xfrm>
          <a:prstGeom prst="roundRect">
            <a:avLst/>
          </a:prstGeom>
          <a:solidFill>
            <a:srgbClr val="7CBF33"/>
          </a:solidFill>
          <a:effectLst>
            <a:innerShdw blurRad="63500" dist="50800" dir="2700000">
              <a:prstClr val="black">
                <a:alpha val="50000"/>
              </a:prstClr>
            </a:innerShdw>
          </a:effectLst>
        </p:spPr>
        <p:style>
          <a:lnRef idx="1">
            <a:schemeClr val="accent3"/>
          </a:lnRef>
          <a:fillRef idx="3">
            <a:schemeClr val="accent3"/>
          </a:fillRef>
          <a:effectRef idx="2">
            <a:schemeClr val="accent3"/>
          </a:effectRef>
          <a:fontRef idx="minor">
            <a:schemeClr val="lt1"/>
          </a:fontRef>
        </p:style>
        <p:txBody>
          <a:bodyPr rtlCol="0" anchor="ctr"/>
          <a:lstStyle/>
          <a:p>
            <a:pPr algn="ctr"/>
            <a:r>
              <a:rPr kumimoji="1" lang="ja-JP" altLang="en-US" sz="1400" b="1" dirty="0" smtClean="0">
                <a:latin typeface="メイリオ" pitchFamily="50" charset="-128"/>
                <a:ea typeface="メイリオ" pitchFamily="50" charset="-128"/>
                <a:cs typeface="メイリオ" pitchFamily="50" charset="-128"/>
              </a:rPr>
              <a:t>経路のスキップ設定完了</a:t>
            </a:r>
            <a:endParaRPr kumimoji="1" lang="ja-JP" altLang="en-US" sz="1400" b="1" dirty="0">
              <a:latin typeface="メイリオ" pitchFamily="50" charset="-128"/>
              <a:ea typeface="メイリオ" pitchFamily="50" charset="-128"/>
              <a:cs typeface="メイリオ" pitchFamily="50" charset="-128"/>
            </a:endParaRPr>
          </a:p>
        </p:txBody>
      </p:sp>
      <p:pic>
        <p:nvPicPr>
          <p:cNvPr id="82" name="図 81"/>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2404943" y="8436429"/>
            <a:ext cx="304800" cy="247650"/>
          </a:xfrm>
          <a:prstGeom prst="rect">
            <a:avLst/>
          </a:prstGeom>
        </p:spPr>
      </p:pic>
    </p:spTree>
    <p:extLst>
      <p:ext uri="{BB962C8B-B14F-4D97-AF65-F5344CB8AC3E}">
        <p14:creationId xmlns:p14="http://schemas.microsoft.com/office/powerpoint/2010/main" val="210015767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19303</TotalTime>
  <Words>1559</Words>
  <Application>Microsoft Office PowerPoint</Application>
  <PresentationFormat>画面に合わせる (4:3)</PresentationFormat>
  <Paragraphs>147</Paragraphs>
  <Slides>7</Slides>
  <Notes>1</Notes>
  <HiddenSlides>0</HiddenSlides>
  <MMClips>0</MMClips>
  <ScaleCrop>false</ScaleCrop>
  <HeadingPairs>
    <vt:vector size="4" baseType="variant">
      <vt:variant>
        <vt:lpstr>テーマ</vt:lpstr>
      </vt:variant>
      <vt:variant>
        <vt:i4>1</vt:i4>
      </vt:variant>
      <vt:variant>
        <vt:lpstr>スライド タイトル</vt:lpstr>
      </vt:variant>
      <vt:variant>
        <vt:i4>7</vt:i4>
      </vt:variant>
    </vt:vector>
  </HeadingPairs>
  <TitlesOfParts>
    <vt:vector size="8" baseType="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sgwpc</dc:creator>
  <cp:lastModifiedBy>yoko.uematsu</cp:lastModifiedBy>
  <cp:revision>114</cp:revision>
  <dcterms:created xsi:type="dcterms:W3CDTF">2013-11-08T07:17:13Z</dcterms:created>
  <dcterms:modified xsi:type="dcterms:W3CDTF">2013-11-29T01:50:13Z</dcterms:modified>
</cp:coreProperties>
</file>