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8" r:id="rId3"/>
    <p:sldId id="260" r:id="rId4"/>
    <p:sldId id="265" r:id="rId5"/>
    <p:sldId id="259" r:id="rId6"/>
    <p:sldId id="261" r:id="rId7"/>
  </p:sldIdLst>
  <p:sldSz cx="6858000" cy="9144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31" d="100"/>
          <a:sy n="131" d="100"/>
        </p:scale>
        <p:origin x="677" y="500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81F4A992-4EF1-45E3-897B-8173741D114B}" type="datetimeFigureOut">
              <a:rPr kumimoji="1" lang="ja-JP" altLang="en-US" smtClean="0"/>
              <a:t>2013/11/29</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8BFA8254-3818-4E1D-A420-C1FD46909183}" type="slidenum">
              <a:rPr kumimoji="1" lang="ja-JP" altLang="en-US" smtClean="0"/>
              <a:t>‹#›</a:t>
            </a:fld>
            <a:endParaRPr kumimoji="1" lang="ja-JP" altLang="en-US"/>
          </a:p>
        </p:txBody>
      </p:sp>
    </p:spTree>
    <p:extLst>
      <p:ext uri="{BB962C8B-B14F-4D97-AF65-F5344CB8AC3E}">
        <p14:creationId xmlns:p14="http://schemas.microsoft.com/office/powerpoint/2010/main" val="5415396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BFA8254-3818-4E1D-A420-C1FD46909183}" type="slidenum">
              <a:rPr kumimoji="1" lang="ja-JP" altLang="en-US" smtClean="0"/>
              <a:t>5</a:t>
            </a:fld>
            <a:endParaRPr kumimoji="1" lang="ja-JP" altLang="en-US"/>
          </a:p>
        </p:txBody>
      </p:sp>
    </p:spTree>
    <p:extLst>
      <p:ext uri="{BB962C8B-B14F-4D97-AF65-F5344CB8AC3E}">
        <p14:creationId xmlns:p14="http://schemas.microsoft.com/office/powerpoint/2010/main" val="368352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522645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774753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42900" y="366185"/>
            <a:ext cx="4514850" cy="780203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1260933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156599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429494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2807500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91338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267994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28530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472092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42043CB-43EE-40D8-83AF-BEDA22548969}" type="datetimeFigureOut">
              <a:rPr kumimoji="1" lang="ja-JP" altLang="en-US" smtClean="0"/>
              <a:t>2013/11/29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3709627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42043CB-43EE-40D8-83AF-BEDA22548969}" type="datetimeFigureOut">
              <a:rPr kumimoji="1" lang="ja-JP" altLang="en-US" smtClean="0"/>
              <a:t>2013/11/29</a:t>
            </a:fld>
            <a:endParaRPr kumimoji="1" lang="ja-JP" altLang="en-US"/>
          </a:p>
        </p:txBody>
      </p:sp>
      <p:sp>
        <p:nvSpPr>
          <p:cNvPr id="5" name="フッター プレースホルダー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2CF9A40-8193-465E-BE7F-59A4F4219651}" type="slidenum">
              <a:rPr kumimoji="1" lang="ja-JP" altLang="en-US" smtClean="0"/>
              <a:t>‹#›</a:t>
            </a:fld>
            <a:endParaRPr kumimoji="1" lang="ja-JP" altLang="en-US"/>
          </a:p>
        </p:txBody>
      </p:sp>
    </p:spTree>
    <p:extLst>
      <p:ext uri="{BB962C8B-B14F-4D97-AF65-F5344CB8AC3E}">
        <p14:creationId xmlns:p14="http://schemas.microsoft.com/office/powerpoint/2010/main" val="1832601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gif"/><Relationship Id="rId4" Type="http://schemas.openxmlformats.org/officeDocument/2006/relationships/image" Target="../media/image6.png"/><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0.png"/><Relationship Id="rId10" Type="http://schemas.openxmlformats.org/officeDocument/2006/relationships/image" Target="../media/image23.png"/><Relationship Id="rId4" Type="http://schemas.openxmlformats.org/officeDocument/2006/relationships/image" Target="../media/image20.png"/><Relationship Id="rId9" Type="http://schemas.openxmlformats.org/officeDocument/2006/relationships/image" Target="../media/image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a:t>
            </a:r>
            <a:r>
              <a:rPr lang="ja-JP" altLang="en-US" sz="2400" b="1" dirty="0">
                <a:solidFill>
                  <a:schemeClr val="tx2">
                    <a:lumMod val="60000"/>
                    <a:lumOff val="40000"/>
                  </a:schemeClr>
                </a:solidFill>
                <a:effectLst>
                  <a:reflection blurRad="6350" stA="55000" endA="300" endPos="20000" dir="5400000" sy="-100000" algn="bl" rotWithShape="0"/>
                </a:effectLst>
                <a:latin typeface="Bookman Old Style"/>
                <a:ea typeface="HG明朝E"/>
              </a:rPr>
              <a:t>自動</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経路選択</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12" name="グループ化 11"/>
          <p:cNvGrpSpPr/>
          <p:nvPr/>
        </p:nvGrpSpPr>
        <p:grpSpPr>
          <a:xfrm>
            <a:off x="205122" y="611560"/>
            <a:ext cx="6464238" cy="792088"/>
            <a:chOff x="188640" y="704528"/>
            <a:chExt cx="6264696" cy="792088"/>
          </a:xfrm>
        </p:grpSpPr>
        <p:sp>
          <p:nvSpPr>
            <p:cNvPr id="13" name="角丸四角形 12"/>
            <p:cNvSpPr/>
            <p:nvPr/>
          </p:nvSpPr>
          <p:spPr>
            <a:xfrm>
              <a:off x="188640" y="704528"/>
              <a:ext cx="6264696" cy="792088"/>
            </a:xfrm>
            <a:prstGeom prst="roundRect">
              <a:avLst/>
            </a:prstGeom>
            <a:gradFill flip="none" rotWithShape="1">
              <a:gsLst>
                <a:gs pos="27000">
                  <a:srgbClr val="768CBC">
                    <a:alpha val="0"/>
                  </a:srgbClr>
                </a:gs>
                <a:gs pos="84000">
                  <a:srgbClr val="768CBC"/>
                </a:gs>
                <a:gs pos="0">
                  <a:schemeClr val="tx2">
                    <a:lumMod val="40000"/>
                    <a:lumOff val="60000"/>
                  </a:schemeClr>
                </a:gs>
                <a:gs pos="12000">
                  <a:srgbClr val="B4BAEE">
                    <a:alpha val="21000"/>
                  </a:srgbClr>
                </a:gs>
                <a:gs pos="73000">
                  <a:srgbClr val="768CBC">
                    <a:alpha val="0"/>
                  </a:srgbClr>
                </a:gs>
                <a:gs pos="84000">
                  <a:srgbClr val="B4BAEE">
                    <a:alpha val="12000"/>
                  </a:srgbClr>
                </a:gs>
                <a:gs pos="100000">
                  <a:schemeClr val="tx2">
                    <a:lumMod val="40000"/>
                    <a:lumOff val="60000"/>
                  </a:schemeClr>
                </a:gs>
              </a:gsLst>
              <a:lin ang="16200000" scaled="1"/>
              <a:tileRect/>
            </a:gra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260648" y="848544"/>
              <a:ext cx="6069090" cy="523220"/>
            </a:xfrm>
            <a:prstGeom prst="rect">
              <a:avLst/>
            </a:prstGeom>
            <a:noFill/>
          </p:spPr>
          <p:txBody>
            <a:bodyPr wrap="square" rtlCol="0">
              <a:spAutoFit/>
            </a:bodyPr>
            <a:lstStyle/>
            <a:p>
              <a:r>
                <a:rPr lang="ja-JP" altLang="en-US" sz="1400" b="1" dirty="0" smtClean="0">
                  <a:latin typeface="メイリオ" pitchFamily="50" charset="-128"/>
                  <a:ea typeface="メイリオ" pitchFamily="50" charset="-128"/>
                  <a:cs typeface="メイリオ" pitchFamily="50" charset="-128"/>
                </a:rPr>
                <a:t>自動経路選択</a:t>
              </a:r>
              <a:r>
                <a:rPr lang="ja-JP" altLang="en-US" sz="1400" dirty="0" smtClean="0">
                  <a:latin typeface="メイリオ" pitchFamily="50" charset="-128"/>
                  <a:ea typeface="メイリオ" pitchFamily="50" charset="-128"/>
                  <a:cs typeface="メイリオ" pitchFamily="50" charset="-128"/>
                </a:rPr>
                <a:t>とは、</a:t>
              </a:r>
              <a:r>
                <a:rPr lang="ja-JP" altLang="en-US" sz="1400" u="sng" dirty="0" smtClean="0">
                  <a:solidFill>
                    <a:schemeClr val="tx2">
                      <a:lumMod val="75000"/>
                    </a:schemeClr>
                  </a:solidFill>
                  <a:latin typeface="メイリオ" pitchFamily="50" charset="-128"/>
                  <a:ea typeface="メイリオ" pitchFamily="50" charset="-128"/>
                  <a:cs typeface="メイリオ" pitchFamily="50" charset="-128"/>
                </a:rPr>
                <a:t>ワークフロー機能</a:t>
              </a:r>
              <a:r>
                <a:rPr lang="ja-JP" altLang="en-US" sz="1400" dirty="0" smtClean="0">
                  <a:latin typeface="メイリオ" pitchFamily="50" charset="-128"/>
                  <a:ea typeface="メイリオ" pitchFamily="50" charset="-128"/>
                  <a:cs typeface="メイリオ" pitchFamily="50" charset="-128"/>
                </a:rPr>
                <a:t>の一つで、初期グループと申請時の選択グループに重複する</a:t>
              </a:r>
              <a:r>
                <a:rPr lang="ja-JP" altLang="en-US" sz="1400" dirty="0">
                  <a:latin typeface="メイリオ" pitchFamily="50" charset="-128"/>
                  <a:ea typeface="メイリオ" pitchFamily="50" charset="-128"/>
                  <a:cs typeface="メイリオ" pitchFamily="50" charset="-128"/>
                </a:rPr>
                <a:t>ユーザを経路の処理者に自動的</a:t>
              </a:r>
              <a:r>
                <a:rPr lang="ja-JP" altLang="en-US" sz="1400" dirty="0" smtClean="0">
                  <a:latin typeface="メイリオ" pitchFamily="50" charset="-128"/>
                  <a:ea typeface="メイリオ" pitchFamily="50" charset="-128"/>
                  <a:cs typeface="メイリオ" pitchFamily="50" charset="-128"/>
                </a:rPr>
                <a:t>に選択する機能です。</a:t>
              </a:r>
              <a:endParaRPr kumimoji="1" lang="ja-JP" altLang="en-US" sz="1400" dirty="0">
                <a:latin typeface="メイリオ" pitchFamily="50" charset="-128"/>
                <a:ea typeface="メイリオ" pitchFamily="50" charset="-128"/>
                <a:cs typeface="メイリオ" pitchFamily="50" charset="-128"/>
              </a:endParaRPr>
            </a:p>
          </p:txBody>
        </p:sp>
      </p:grpSp>
      <p:grpSp>
        <p:nvGrpSpPr>
          <p:cNvPr id="22" name="グループ化 21"/>
          <p:cNvGrpSpPr/>
          <p:nvPr/>
        </p:nvGrpSpPr>
        <p:grpSpPr>
          <a:xfrm>
            <a:off x="250015" y="1681047"/>
            <a:ext cx="6465110" cy="300372"/>
            <a:chOff x="322023" y="1586640"/>
            <a:chExt cx="4382897" cy="300372"/>
          </a:xfrm>
        </p:grpSpPr>
        <p:sp>
          <p:nvSpPr>
            <p:cNvPr id="19" name="片側の 2 つの角を切り取った四角形 18"/>
            <p:cNvSpPr/>
            <p:nvPr/>
          </p:nvSpPr>
          <p:spPr>
            <a:xfrm>
              <a:off x="322023" y="1586640"/>
              <a:ext cx="4320480"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1.</a:t>
              </a:r>
              <a:r>
                <a:rPr lang="en-US" altLang="ja-JP" sz="1600" kern="0" dirty="0">
                  <a:solidFill>
                    <a:schemeClr val="bg1"/>
                  </a:solidFill>
                </a:rPr>
                <a:t> </a:t>
              </a:r>
              <a:r>
                <a:rPr lang="ja-JP" altLang="en-US" sz="1400" kern="0" dirty="0">
                  <a:solidFill>
                    <a:schemeClr val="bg1"/>
                  </a:solidFill>
                  <a:ea typeface="メイリオ" pitchFamily="50" charset="-128"/>
                </a:rPr>
                <a:t>自動経路選択</a:t>
              </a:r>
              <a:r>
                <a:rPr lang="ja-JP" altLang="en-US" sz="1400" kern="0" dirty="0" smtClean="0">
                  <a:solidFill>
                    <a:schemeClr val="bg1"/>
                  </a:solidFill>
                  <a:ea typeface="メイリオ" pitchFamily="50" charset="-128"/>
                </a:rPr>
                <a:t>の</a:t>
              </a:r>
              <a:r>
                <a:rPr lang="ja-JP" altLang="en-US" sz="1400" b="1" kern="0" dirty="0" smtClean="0">
                  <a:solidFill>
                    <a:schemeClr val="bg1"/>
                  </a:solidFill>
                  <a:ea typeface="メイリオ" pitchFamily="50" charset="-128"/>
                </a:rPr>
                <a:t>概要</a:t>
              </a:r>
              <a:endParaRPr lang="ja-JP" altLang="en-US" sz="1400"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1885305"/>
              <a:ext cx="4382897" cy="170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sp>
        <p:nvSpPr>
          <p:cNvPr id="21" name="テキスト ボックス 20"/>
          <p:cNvSpPr txBox="1"/>
          <p:nvPr/>
        </p:nvSpPr>
        <p:spPr>
          <a:xfrm>
            <a:off x="261441" y="2001957"/>
            <a:ext cx="6361613" cy="451406"/>
          </a:xfrm>
          <a:prstGeom prst="rect">
            <a:avLst/>
          </a:prstGeom>
          <a:noFill/>
        </p:spPr>
        <p:txBody>
          <a:bodyPr wrap="square" rtlCol="0">
            <a:spAutoFit/>
          </a:bodyPr>
          <a:lstStyle/>
          <a:p>
            <a:pPr>
              <a:lnSpc>
                <a:spcPts val="1400"/>
              </a:lnSpc>
            </a:pPr>
            <a:r>
              <a:rPr lang="ja-JP" altLang="en-US" sz="1200" b="1" dirty="0">
                <a:latin typeface="メイリオ" pitchFamily="50" charset="-128"/>
                <a:ea typeface="メイリオ" pitchFamily="50" charset="-128"/>
                <a:cs typeface="メイリオ" pitchFamily="50" charset="-128"/>
              </a:rPr>
              <a:t>自動</a:t>
            </a:r>
            <a:r>
              <a:rPr lang="ja-JP" altLang="en-US" sz="1200" b="1" dirty="0" smtClean="0">
                <a:latin typeface="メイリオ" pitchFamily="50" charset="-128"/>
                <a:ea typeface="メイリオ" pitchFamily="50" charset="-128"/>
                <a:cs typeface="メイリオ" pitchFamily="50" charset="-128"/>
              </a:rPr>
              <a:t>経路選択</a:t>
            </a:r>
            <a:r>
              <a:rPr lang="ja-JP" altLang="en-US" sz="1200" dirty="0" smtClean="0">
                <a:latin typeface="メイリオ" pitchFamily="50" charset="-128"/>
                <a:ea typeface="メイリオ" pitchFamily="50" charset="-128"/>
                <a:cs typeface="メイリオ" pitchFamily="50" charset="-128"/>
              </a:rPr>
              <a:t>とは、ワークフロー申請時に選択したグループとフォーム作成時に初期値に設定したグループとの重複ユーザが自動的に選択される機能です。</a:t>
            </a:r>
            <a:endParaRPr kumimoji="1" lang="ja-JP" altLang="en-US" sz="1200" dirty="0">
              <a:latin typeface="メイリオ" pitchFamily="50" charset="-128"/>
              <a:ea typeface="メイリオ" pitchFamily="50" charset="-128"/>
              <a:cs typeface="メイリオ" pitchFamily="50" charset="-128"/>
            </a:endParaRPr>
          </a:p>
        </p:txBody>
      </p:sp>
      <p:grpSp>
        <p:nvGrpSpPr>
          <p:cNvPr id="24" name="グループ化 23"/>
          <p:cNvGrpSpPr/>
          <p:nvPr/>
        </p:nvGrpSpPr>
        <p:grpSpPr>
          <a:xfrm>
            <a:off x="404664" y="2528363"/>
            <a:ext cx="4608512" cy="271869"/>
            <a:chOff x="404664" y="2528363"/>
            <a:chExt cx="4608512" cy="271869"/>
          </a:xfrm>
        </p:grpSpPr>
        <p:sp>
          <p:nvSpPr>
            <p:cNvPr id="23" name="テキスト ボックス 22"/>
            <p:cNvSpPr txBox="1"/>
            <p:nvPr/>
          </p:nvSpPr>
          <p:spPr>
            <a:xfrm>
              <a:off x="548680" y="2528363"/>
              <a:ext cx="4464496" cy="271869"/>
            </a:xfrm>
            <a:prstGeom prst="rect">
              <a:avLst/>
            </a:prstGeom>
            <a:noFill/>
          </p:spPr>
          <p:txBody>
            <a:bodyPr wrap="square" rtlCol="0">
              <a:spAutoFit/>
            </a:bodyPr>
            <a:lstStyle/>
            <a:p>
              <a:pPr>
                <a:lnSpc>
                  <a:spcPts val="1400"/>
                </a:lnSpc>
              </a:pPr>
              <a:endParaRPr kumimoji="1" lang="ja-JP" altLang="en-US" sz="1200" dirty="0">
                <a:latin typeface="メイリオ" pitchFamily="50" charset="-128"/>
                <a:ea typeface="メイリオ" pitchFamily="50" charset="-128"/>
                <a:cs typeface="メイリオ" pitchFamily="50" charset="-128"/>
              </a:endParaRPr>
            </a:p>
          </p:txBody>
        </p:sp>
        <p:pic>
          <p:nvPicPr>
            <p:cNvPr id="1028"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64" y="2555776"/>
              <a:ext cx="171429" cy="17142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 name="グループ化 27"/>
          <p:cNvGrpSpPr/>
          <p:nvPr/>
        </p:nvGrpSpPr>
        <p:grpSpPr>
          <a:xfrm>
            <a:off x="404664" y="3416677"/>
            <a:ext cx="5112568" cy="271869"/>
            <a:chOff x="404664" y="2528363"/>
            <a:chExt cx="4608512" cy="271869"/>
          </a:xfrm>
        </p:grpSpPr>
        <p:sp>
          <p:nvSpPr>
            <p:cNvPr id="29" name="テキスト ボックス 28"/>
            <p:cNvSpPr txBox="1"/>
            <p:nvPr/>
          </p:nvSpPr>
          <p:spPr>
            <a:xfrm>
              <a:off x="548680" y="2528363"/>
              <a:ext cx="4464496" cy="271869"/>
            </a:xfrm>
            <a:prstGeom prst="rect">
              <a:avLst/>
            </a:prstGeom>
            <a:noFill/>
          </p:spPr>
          <p:txBody>
            <a:bodyPr wrap="square" rtlCol="0">
              <a:spAutoFit/>
            </a:bodyPr>
            <a:lstStyle/>
            <a:p>
              <a:pPr>
                <a:lnSpc>
                  <a:spcPts val="1400"/>
                </a:lnSpc>
              </a:pPr>
              <a:r>
                <a:rPr lang="ja-JP" altLang="en-US" sz="1200" dirty="0" smtClean="0">
                  <a:latin typeface="メイリオ" pitchFamily="50" charset="-128"/>
                  <a:ea typeface="メイリオ" pitchFamily="50" charset="-128"/>
                  <a:cs typeface="メイリオ" pitchFamily="50" charset="-128"/>
                </a:rPr>
                <a:t>自動で選択された経路を任意で</a:t>
              </a:r>
              <a:r>
                <a:rPr lang="ja-JP" altLang="en-US" sz="1200" b="1" dirty="0" smtClean="0">
                  <a:latin typeface="メイリオ" pitchFamily="50" charset="-128"/>
                  <a:ea typeface="メイリオ" pitchFamily="50" charset="-128"/>
                  <a:cs typeface="メイリオ" pitchFamily="50" charset="-128"/>
                </a:rPr>
                <a:t>編集する</a:t>
              </a:r>
              <a:r>
                <a:rPr lang="ja-JP" altLang="en-US" sz="1200" dirty="0" smtClean="0">
                  <a:latin typeface="メイリオ" pitchFamily="50" charset="-128"/>
                  <a:ea typeface="メイリオ" pitchFamily="50" charset="-128"/>
                  <a:cs typeface="メイリオ" pitchFamily="50" charset="-128"/>
                </a:rPr>
                <a:t>こともできます。</a:t>
              </a:r>
              <a:endParaRPr kumimoji="1" lang="ja-JP" altLang="en-US" sz="1200" dirty="0">
                <a:latin typeface="メイリオ" pitchFamily="50" charset="-128"/>
                <a:ea typeface="メイリオ" pitchFamily="50" charset="-128"/>
                <a:cs typeface="メイリオ" pitchFamily="50" charset="-128"/>
              </a:endParaRPr>
            </a:p>
          </p:txBody>
        </p:sp>
        <p:pic>
          <p:nvPicPr>
            <p:cNvPr id="30"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64" y="2555776"/>
              <a:ext cx="171429" cy="17142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 name="グループ化 30"/>
          <p:cNvGrpSpPr/>
          <p:nvPr/>
        </p:nvGrpSpPr>
        <p:grpSpPr>
          <a:xfrm>
            <a:off x="404664" y="4315978"/>
            <a:ext cx="4608512" cy="273152"/>
            <a:chOff x="404664" y="2528363"/>
            <a:chExt cx="4608512" cy="273152"/>
          </a:xfrm>
        </p:grpSpPr>
        <p:sp>
          <p:nvSpPr>
            <p:cNvPr id="32" name="テキスト ボックス 31"/>
            <p:cNvSpPr txBox="1"/>
            <p:nvPr/>
          </p:nvSpPr>
          <p:spPr>
            <a:xfrm>
              <a:off x="548680" y="2528363"/>
              <a:ext cx="4464496" cy="273152"/>
            </a:xfrm>
            <a:prstGeom prst="rect">
              <a:avLst/>
            </a:prstGeom>
            <a:noFill/>
          </p:spPr>
          <p:txBody>
            <a:bodyPr wrap="square" rtlCol="0">
              <a:spAutoFit/>
            </a:bodyPr>
            <a:lstStyle/>
            <a:p>
              <a:pPr>
                <a:lnSpc>
                  <a:spcPts val="1400"/>
                </a:lnSpc>
              </a:pPr>
              <a:r>
                <a:rPr kumimoji="1" lang="ja-JP" altLang="en-US" sz="1200" b="1" dirty="0" smtClean="0">
                  <a:latin typeface="メイリオ" pitchFamily="50" charset="-128"/>
                  <a:ea typeface="メイリオ" pitchFamily="50" charset="-128"/>
                  <a:cs typeface="メイリオ" pitchFamily="50" charset="-128"/>
                </a:rPr>
                <a:t>各経路ごと</a:t>
              </a:r>
              <a:r>
                <a:rPr kumimoji="1" lang="ja-JP" altLang="en-US" sz="1200" dirty="0" smtClean="0">
                  <a:latin typeface="メイリオ" pitchFamily="50" charset="-128"/>
                  <a:ea typeface="メイリオ" pitchFamily="50" charset="-128"/>
                  <a:cs typeface="メイリオ" pitchFamily="50" charset="-128"/>
                </a:rPr>
                <a:t>に本機能を適用するか否かを設定できます。</a:t>
              </a:r>
              <a:endParaRPr kumimoji="1" lang="ja-JP" altLang="en-US" sz="1200" dirty="0">
                <a:latin typeface="メイリオ" pitchFamily="50" charset="-128"/>
                <a:ea typeface="メイリオ" pitchFamily="50" charset="-128"/>
                <a:cs typeface="メイリオ" pitchFamily="50" charset="-128"/>
              </a:endParaRPr>
            </a:p>
          </p:txBody>
        </p:sp>
        <p:pic>
          <p:nvPicPr>
            <p:cNvPr id="33" name="Picture 4" descr="C:\Users\sgwpc\Desktop\yoshiiさん\iQubeその他\web用のマニュアルを作る作業\gazou\arrow008_dark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64" y="2555776"/>
              <a:ext cx="171429" cy="171429"/>
            </a:xfrm>
            <a:prstGeom prst="rect">
              <a:avLst/>
            </a:prstGeom>
            <a:noFill/>
            <a:extLst>
              <a:ext uri="{909E8E84-426E-40DD-AFC4-6F175D3DCCD1}">
                <a14:hiddenFill xmlns:a14="http://schemas.microsoft.com/office/drawing/2010/main">
                  <a:solidFill>
                    <a:srgbClr val="FFFFFF"/>
                  </a:solidFill>
                </a14:hiddenFill>
              </a:ext>
            </a:extLst>
          </p:spPr>
        </p:pic>
      </p:grpSp>
      <p:sp>
        <p:nvSpPr>
          <p:cNvPr id="41" name="テキスト ボックス 40"/>
          <p:cNvSpPr txBox="1"/>
          <p:nvPr/>
        </p:nvSpPr>
        <p:spPr>
          <a:xfrm>
            <a:off x="587910" y="3616538"/>
            <a:ext cx="6153458" cy="451406"/>
          </a:xfrm>
          <a:prstGeom prst="rect">
            <a:avLst/>
          </a:prstGeom>
          <a:noFill/>
        </p:spPr>
        <p:txBody>
          <a:bodyPr wrap="square" rtlCol="0">
            <a:spAutoFit/>
          </a:bodyPr>
          <a:lstStyle/>
          <a:p>
            <a:pPr>
              <a:lnSpc>
                <a:spcPts val="1400"/>
              </a:lnSpc>
            </a:pPr>
            <a:r>
              <a:rPr lang="ja-JP" altLang="en-US" sz="1050" dirty="0" smtClean="0">
                <a:latin typeface="メイリオ" pitchFamily="50" charset="-128"/>
                <a:ea typeface="メイリオ" pitchFamily="50" charset="-128"/>
                <a:cs typeface="メイリオ" pitchFamily="50" charset="-128"/>
              </a:rPr>
              <a:t>ワークフロー作成時に、経路の設定画面で「ユーザの編集を許可」にチェックをいれると、自動で入力された経路を申請者が編集することもできます。</a:t>
            </a:r>
            <a:endParaRPr kumimoji="1" lang="ja-JP" altLang="en-US" sz="1050" dirty="0">
              <a:latin typeface="メイリオ" pitchFamily="50" charset="-128"/>
              <a:ea typeface="メイリオ" pitchFamily="50" charset="-128"/>
              <a:cs typeface="メイリオ" pitchFamily="50" charset="-128"/>
            </a:endParaRPr>
          </a:p>
        </p:txBody>
      </p:sp>
      <p:sp>
        <p:nvSpPr>
          <p:cNvPr id="42" name="テキスト ボックス 41"/>
          <p:cNvSpPr txBox="1"/>
          <p:nvPr/>
        </p:nvSpPr>
        <p:spPr>
          <a:xfrm>
            <a:off x="587910" y="4517122"/>
            <a:ext cx="6270090" cy="810478"/>
          </a:xfrm>
          <a:prstGeom prst="rect">
            <a:avLst/>
          </a:prstGeom>
          <a:noFill/>
        </p:spPr>
        <p:txBody>
          <a:bodyPr wrap="square" rtlCol="0">
            <a:spAutoFit/>
          </a:bodyPr>
          <a:lstStyle/>
          <a:p>
            <a:pPr>
              <a:lnSpc>
                <a:spcPts val="1400"/>
              </a:lnSpc>
            </a:pPr>
            <a:r>
              <a:rPr lang="ja-JP" altLang="en-US" sz="1050" dirty="0" smtClean="0">
                <a:latin typeface="メイリオ" pitchFamily="50" charset="-128"/>
                <a:ea typeface="メイリオ" pitchFamily="50" charset="-128"/>
                <a:cs typeface="メイリオ" pitchFamily="50" charset="-128"/>
              </a:rPr>
              <a:t>ワークフロー設定画面にて、自動経路選択を設定するチェックボックスにチェックを入れると自動で入力される経路の初期値グループを設定することができます。</a:t>
            </a:r>
            <a:endParaRPr lang="en-US" altLang="ja-JP" sz="1050" dirty="0" smtClean="0">
              <a:latin typeface="メイリオ" pitchFamily="50" charset="-128"/>
              <a:ea typeface="メイリオ" pitchFamily="50" charset="-128"/>
              <a:cs typeface="メイリオ" pitchFamily="50" charset="-128"/>
            </a:endParaRPr>
          </a:p>
          <a:p>
            <a:pPr>
              <a:lnSpc>
                <a:spcPts val="1400"/>
              </a:lnSpc>
            </a:pPr>
            <a:r>
              <a:rPr lang="ja-JP" altLang="en-US" sz="1050" dirty="0" smtClean="0">
                <a:latin typeface="メイリオ" pitchFamily="50" charset="-128"/>
                <a:ea typeface="メイリオ" pitchFamily="50" charset="-128"/>
                <a:cs typeface="メイリオ" pitchFamily="50" charset="-128"/>
              </a:rPr>
              <a:t>例えば、決済までは自動で入力し、最終確認ステップのみ固定した処理者を選択させることも可能です。</a:t>
            </a:r>
            <a:endParaRPr kumimoji="1" lang="ja-JP" altLang="en-US" sz="1050" dirty="0">
              <a:latin typeface="メイリオ" pitchFamily="50" charset="-128"/>
              <a:ea typeface="メイリオ" pitchFamily="50" charset="-128"/>
              <a:cs typeface="メイリオ" pitchFamily="50" charset="-128"/>
            </a:endParaRPr>
          </a:p>
        </p:txBody>
      </p:sp>
      <p:sp>
        <p:nvSpPr>
          <p:cNvPr id="3" name="テキスト ボックス 2"/>
          <p:cNvSpPr txBox="1"/>
          <p:nvPr/>
        </p:nvSpPr>
        <p:spPr>
          <a:xfrm>
            <a:off x="576093" y="2528363"/>
            <a:ext cx="5085155"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申請</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時に</a:t>
            </a:r>
            <a:r>
              <a:rPr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申請グループ</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を選択するだけで経路が自動で入力されます。</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692696" y="2727205"/>
            <a:ext cx="5849130" cy="577081"/>
          </a:xfrm>
          <a:prstGeom prst="rect">
            <a:avLst/>
          </a:prstGeom>
          <a:noFill/>
        </p:spPr>
        <p:txBody>
          <a:bodyPr wrap="square" rtlCol="0">
            <a:spAutoFit/>
          </a:bodyPr>
          <a:lstStyle/>
          <a:p>
            <a:r>
              <a:rPr kumimoji="1"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申請者によって経路の異なるワークフローも、一つのフォームで自動で経路を設定することができます。これにより、複数フォームを作成する必要や、申請者自身で経路を入力する煩雑さを解消することが可能になりました。</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82534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2" cstate="print">
            <a:extLst>
              <a:ext uri="{28A0092B-C50C-407E-A947-70E740481C1C}">
                <a14:useLocalDpi xmlns:a14="http://schemas.microsoft.com/office/drawing/2010/main" val="0"/>
              </a:ext>
            </a:extLst>
          </a:blip>
          <a:srcRect b="16424"/>
          <a:stretch/>
        </p:blipFill>
        <p:spPr>
          <a:xfrm>
            <a:off x="49908" y="5457975"/>
            <a:ext cx="3675016" cy="3368334"/>
          </a:xfrm>
          <a:prstGeom prst="rect">
            <a:avLst/>
          </a:prstGeom>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◆自動経路選択</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12" name="グループ化 11"/>
          <p:cNvGrpSpPr/>
          <p:nvPr/>
        </p:nvGrpSpPr>
        <p:grpSpPr>
          <a:xfrm>
            <a:off x="205122" y="611560"/>
            <a:ext cx="6464238" cy="792088"/>
            <a:chOff x="188640" y="704528"/>
            <a:chExt cx="6264696" cy="792088"/>
          </a:xfrm>
        </p:grpSpPr>
        <p:sp>
          <p:nvSpPr>
            <p:cNvPr id="13" name="角丸四角形 12"/>
            <p:cNvSpPr/>
            <p:nvPr/>
          </p:nvSpPr>
          <p:spPr>
            <a:xfrm>
              <a:off x="188640" y="704528"/>
              <a:ext cx="6264696" cy="792088"/>
            </a:xfrm>
            <a:prstGeom prst="roundRect">
              <a:avLst/>
            </a:prstGeom>
            <a:gradFill flip="none" rotWithShape="1">
              <a:gsLst>
                <a:gs pos="27000">
                  <a:srgbClr val="768CBC">
                    <a:alpha val="0"/>
                  </a:srgbClr>
                </a:gs>
                <a:gs pos="84000">
                  <a:srgbClr val="768CBC"/>
                </a:gs>
                <a:gs pos="0">
                  <a:schemeClr val="tx2">
                    <a:lumMod val="40000"/>
                    <a:lumOff val="60000"/>
                  </a:schemeClr>
                </a:gs>
                <a:gs pos="12000">
                  <a:srgbClr val="B4BAEE">
                    <a:alpha val="21000"/>
                  </a:srgbClr>
                </a:gs>
                <a:gs pos="73000">
                  <a:srgbClr val="768CBC">
                    <a:alpha val="0"/>
                  </a:srgbClr>
                </a:gs>
                <a:gs pos="84000">
                  <a:srgbClr val="B4BAEE">
                    <a:alpha val="12000"/>
                  </a:srgbClr>
                </a:gs>
                <a:gs pos="100000">
                  <a:schemeClr val="tx2">
                    <a:lumMod val="40000"/>
                    <a:lumOff val="60000"/>
                  </a:schemeClr>
                </a:gs>
              </a:gsLst>
              <a:lin ang="16200000" scaled="1"/>
              <a:tileRect/>
            </a:gra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260648" y="848544"/>
              <a:ext cx="6069090" cy="523220"/>
            </a:xfrm>
            <a:prstGeom prst="rect">
              <a:avLst/>
            </a:prstGeom>
            <a:noFill/>
          </p:spPr>
          <p:txBody>
            <a:bodyPr wrap="square" rtlCol="0">
              <a:spAutoFit/>
            </a:bodyPr>
            <a:lstStyle/>
            <a:p>
              <a:r>
                <a:rPr lang="ja-JP" altLang="en-US" sz="1400" b="1" dirty="0">
                  <a:latin typeface="メイリオ" pitchFamily="50" charset="-128"/>
                  <a:ea typeface="メイリオ" pitchFamily="50" charset="-128"/>
                  <a:cs typeface="メイリオ" pitchFamily="50" charset="-128"/>
                </a:rPr>
                <a:t>自動経路選択</a:t>
              </a:r>
              <a:r>
                <a:rPr lang="ja-JP" altLang="en-US" sz="1400" dirty="0">
                  <a:latin typeface="メイリオ" pitchFamily="50" charset="-128"/>
                  <a:ea typeface="メイリオ" pitchFamily="50" charset="-128"/>
                  <a:cs typeface="メイリオ" pitchFamily="50" charset="-128"/>
                </a:rPr>
                <a:t>とは、</a:t>
              </a:r>
              <a:r>
                <a:rPr lang="ja-JP" altLang="en-US" sz="1400" u="sng" dirty="0">
                  <a:solidFill>
                    <a:schemeClr val="tx2">
                      <a:lumMod val="75000"/>
                    </a:schemeClr>
                  </a:solidFill>
                  <a:latin typeface="メイリオ" pitchFamily="50" charset="-128"/>
                  <a:ea typeface="メイリオ" pitchFamily="50" charset="-128"/>
                  <a:cs typeface="メイリオ" pitchFamily="50" charset="-128"/>
                </a:rPr>
                <a:t>ワークフロー機能</a:t>
              </a:r>
              <a:r>
                <a:rPr lang="ja-JP" altLang="en-US" sz="1400" dirty="0">
                  <a:latin typeface="メイリオ" pitchFamily="50" charset="-128"/>
                  <a:ea typeface="メイリオ" pitchFamily="50" charset="-128"/>
                  <a:cs typeface="メイリオ" pitchFamily="50" charset="-128"/>
                </a:rPr>
                <a:t>の一つで、初期グループと申請時の選択グループに重複するユーザを経路の処理者に自動的に選択する機能です。</a:t>
              </a:r>
            </a:p>
          </p:txBody>
        </p:sp>
      </p:grpSp>
      <p:grpSp>
        <p:nvGrpSpPr>
          <p:cNvPr id="22" name="グループ化 21"/>
          <p:cNvGrpSpPr/>
          <p:nvPr/>
        </p:nvGrpSpPr>
        <p:grpSpPr>
          <a:xfrm>
            <a:off x="250015" y="1681047"/>
            <a:ext cx="6465110" cy="300372"/>
            <a:chOff x="322023" y="1586640"/>
            <a:chExt cx="4382897" cy="300372"/>
          </a:xfrm>
        </p:grpSpPr>
        <p:sp>
          <p:nvSpPr>
            <p:cNvPr id="19" name="片側の 2 つの角を切り取った四角形 18"/>
            <p:cNvSpPr/>
            <p:nvPr/>
          </p:nvSpPr>
          <p:spPr>
            <a:xfrm>
              <a:off x="322023" y="1586640"/>
              <a:ext cx="4320480"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1.</a:t>
              </a:r>
              <a:r>
                <a:rPr lang="en-US" altLang="ja-JP" sz="1600" kern="0" dirty="0">
                  <a:solidFill>
                    <a:schemeClr val="bg1"/>
                  </a:solidFill>
                </a:rPr>
                <a:t> </a:t>
              </a:r>
              <a:r>
                <a:rPr lang="ja-JP" altLang="en-US" sz="1400" kern="0" dirty="0" smtClean="0">
                  <a:solidFill>
                    <a:schemeClr val="bg1"/>
                  </a:solidFill>
                  <a:ea typeface="メイリオ" pitchFamily="50" charset="-128"/>
                </a:rPr>
                <a:t>自動経路選択の</a:t>
              </a:r>
              <a:r>
                <a:rPr lang="ja-JP" altLang="en-US" sz="1400" b="1" kern="0" dirty="0" smtClean="0">
                  <a:solidFill>
                    <a:schemeClr val="bg1"/>
                  </a:solidFill>
                  <a:ea typeface="メイリオ" pitchFamily="50" charset="-128"/>
                </a:rPr>
                <a:t>概要</a:t>
              </a:r>
              <a:endParaRPr lang="ja-JP" altLang="en-US" sz="1400"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1885305"/>
              <a:ext cx="4382897" cy="170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sp>
        <p:nvSpPr>
          <p:cNvPr id="21" name="テキスト ボックス 20"/>
          <p:cNvSpPr txBox="1"/>
          <p:nvPr/>
        </p:nvSpPr>
        <p:spPr>
          <a:xfrm>
            <a:off x="261441" y="2001957"/>
            <a:ext cx="6361613" cy="452688"/>
          </a:xfrm>
          <a:prstGeom prst="rect">
            <a:avLst/>
          </a:prstGeom>
          <a:noFill/>
        </p:spPr>
        <p:txBody>
          <a:bodyPr wrap="square" rtlCol="0">
            <a:spAutoFit/>
          </a:bodyPr>
          <a:lstStyle/>
          <a:p>
            <a:pPr>
              <a:lnSpc>
                <a:spcPts val="1400"/>
              </a:lnSpc>
            </a:pPr>
            <a:r>
              <a:rPr lang="ja-JP" altLang="en-US" sz="1200" b="1" dirty="0" smtClean="0">
                <a:latin typeface="メイリオ" pitchFamily="50" charset="-128"/>
                <a:ea typeface="メイリオ" pitchFamily="50" charset="-128"/>
                <a:cs typeface="メイリオ" pitchFamily="50" charset="-128"/>
              </a:rPr>
              <a:t>自動経路選択</a:t>
            </a:r>
            <a:r>
              <a:rPr lang="ja-JP" altLang="en-US" sz="1200" dirty="0" smtClean="0">
                <a:latin typeface="メイリオ" pitchFamily="50" charset="-128"/>
                <a:ea typeface="メイリオ" pitchFamily="50" charset="-128"/>
                <a:cs typeface="メイリオ" pitchFamily="50" charset="-128"/>
              </a:rPr>
              <a:t>とは、申請時にグループを選択すると、そのフォームの該当経路における処理者に適したユーザーを自動的に選択する機能です。設定は全体設定から行いま</a:t>
            </a:r>
            <a:r>
              <a:rPr lang="ja-JP" altLang="en-US" sz="1200" dirty="0">
                <a:latin typeface="メイリオ" pitchFamily="50" charset="-128"/>
                <a:ea typeface="メイリオ" pitchFamily="50" charset="-128"/>
                <a:cs typeface="メイリオ" pitchFamily="50" charset="-128"/>
              </a:rPr>
              <a:t>す。</a:t>
            </a:r>
            <a:endParaRPr kumimoji="1" lang="ja-JP" altLang="en-US" sz="1200" dirty="0">
              <a:latin typeface="メイリオ" pitchFamily="50" charset="-128"/>
              <a:ea typeface="メイリオ" pitchFamily="50" charset="-128"/>
              <a:cs typeface="メイリオ" pitchFamily="50" charset="-128"/>
            </a:endParaRPr>
          </a:p>
        </p:txBody>
      </p:sp>
      <p:grpSp>
        <p:nvGrpSpPr>
          <p:cNvPr id="2" name="グループ化 1"/>
          <p:cNvGrpSpPr/>
          <p:nvPr/>
        </p:nvGrpSpPr>
        <p:grpSpPr>
          <a:xfrm>
            <a:off x="4007927" y="6140901"/>
            <a:ext cx="2792004" cy="1383684"/>
            <a:chOff x="488113" y="3512793"/>
            <a:chExt cx="2792004" cy="1383684"/>
          </a:xfrm>
        </p:grpSpPr>
        <p:sp>
          <p:nvSpPr>
            <p:cNvPr id="23" name="テキスト ボックス 22"/>
            <p:cNvSpPr txBox="1"/>
            <p:nvPr/>
          </p:nvSpPr>
          <p:spPr>
            <a:xfrm>
              <a:off x="488113" y="4624608"/>
              <a:ext cx="2752786" cy="271869"/>
            </a:xfrm>
            <a:prstGeom prst="rect">
              <a:avLst/>
            </a:prstGeom>
            <a:noFill/>
          </p:spPr>
          <p:txBody>
            <a:bodyPr wrap="square" rtlCol="0">
              <a:spAutoFit/>
            </a:bodyPr>
            <a:lstStyle/>
            <a:p>
              <a:pPr>
                <a:lnSpc>
                  <a:spcPts val="1400"/>
                </a:lnSpc>
              </a:pPr>
              <a:r>
                <a:rPr lang="ja-JP" altLang="en-US" sz="1100" b="1" dirty="0" smtClean="0">
                  <a:latin typeface="メイリオ" pitchFamily="50" charset="-128"/>
                  <a:ea typeface="メイリオ" pitchFamily="50" charset="-128"/>
                  <a:cs typeface="メイリオ" pitchFamily="50" charset="-128"/>
                </a:rPr>
                <a:t>　グループ</a:t>
              </a:r>
              <a:r>
                <a:rPr lang="ja-JP" altLang="en-US" sz="1100" dirty="0" smtClean="0">
                  <a:latin typeface="メイリオ" pitchFamily="50" charset="-128"/>
                  <a:ea typeface="メイリオ" pitchFamily="50" charset="-128"/>
                  <a:cs typeface="メイリオ" pitchFamily="50" charset="-128"/>
                </a:rPr>
                <a:t>を選択します。</a:t>
              </a:r>
              <a:endParaRPr kumimoji="1" lang="ja-JP" altLang="en-US" sz="1100" dirty="0">
                <a:latin typeface="メイリオ" pitchFamily="50" charset="-128"/>
                <a:ea typeface="メイリオ" pitchFamily="50" charset="-128"/>
                <a:cs typeface="メイリオ" pitchFamily="50" charset="-128"/>
              </a:endParaRPr>
            </a:p>
          </p:txBody>
        </p:sp>
        <p:sp>
          <p:nvSpPr>
            <p:cNvPr id="29" name="テキスト ボックス 28"/>
            <p:cNvSpPr txBox="1"/>
            <p:nvPr/>
          </p:nvSpPr>
          <p:spPr>
            <a:xfrm>
              <a:off x="615821" y="3512793"/>
              <a:ext cx="2664296" cy="451406"/>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グループを</a:t>
              </a:r>
              <a:r>
                <a:rPr lang="ja-JP" altLang="en-US" sz="1000" dirty="0" smtClean="0">
                  <a:solidFill>
                    <a:srgbClr val="FF9933"/>
                  </a:solidFill>
                  <a:latin typeface="メイリオ" pitchFamily="50" charset="-128"/>
                  <a:ea typeface="メイリオ" pitchFamily="50" charset="-128"/>
                  <a:cs typeface="メイリオ" pitchFamily="50" charset="-128"/>
                </a:rPr>
                <a:t>選択</a:t>
              </a:r>
              <a:r>
                <a:rPr lang="ja-JP" altLang="en-US" sz="1000" dirty="0" smtClean="0">
                  <a:latin typeface="メイリオ" pitchFamily="50" charset="-128"/>
                  <a:ea typeface="メイリオ" pitchFamily="50" charset="-128"/>
                  <a:cs typeface="メイリオ" pitchFamily="50" charset="-128"/>
                </a:rPr>
                <a:t>すると自動経路選択を設定した経路に処理者が反映されます。</a:t>
              </a:r>
              <a:endParaRPr kumimoji="1" lang="ja-JP" altLang="en-US" sz="1000" dirty="0">
                <a:latin typeface="メイリオ" pitchFamily="50" charset="-128"/>
                <a:ea typeface="メイリオ" pitchFamily="50" charset="-128"/>
                <a:cs typeface="メイリオ" pitchFamily="50" charset="-128"/>
              </a:endParaRPr>
            </a:p>
          </p:txBody>
        </p:sp>
        <p:sp>
          <p:nvSpPr>
            <p:cNvPr id="32" name="テキスト ボックス 31"/>
            <p:cNvSpPr txBox="1"/>
            <p:nvPr/>
          </p:nvSpPr>
          <p:spPr>
            <a:xfrm>
              <a:off x="598318" y="4062628"/>
              <a:ext cx="2664296" cy="451406"/>
            </a:xfrm>
            <a:prstGeom prst="rect">
              <a:avLst/>
            </a:prstGeom>
            <a:noFill/>
          </p:spPr>
          <p:txBody>
            <a:bodyPr wrap="square" rtlCol="0">
              <a:spAutoFit/>
            </a:bodyPr>
            <a:lstStyle/>
            <a:p>
              <a:pPr>
                <a:lnSpc>
                  <a:spcPts val="1400"/>
                </a:lnSpc>
              </a:pPr>
              <a:r>
                <a:rPr lang="ja-JP" altLang="en-US" sz="1100" dirty="0" smtClean="0">
                  <a:latin typeface="メイリオ" pitchFamily="50" charset="-128"/>
                  <a:ea typeface="メイリオ" pitchFamily="50" charset="-128"/>
                  <a:cs typeface="メイリオ" pitchFamily="50" charset="-128"/>
                </a:rPr>
                <a:t>各経路に対して</a:t>
              </a:r>
              <a:r>
                <a:rPr lang="en-US" altLang="ja-JP" sz="1100" dirty="0" smtClean="0">
                  <a:solidFill>
                    <a:srgbClr val="FF9933"/>
                  </a:solidFill>
                  <a:latin typeface="メイリオ" pitchFamily="50" charset="-128"/>
                  <a:ea typeface="メイリオ" pitchFamily="50" charset="-128"/>
                  <a:cs typeface="メイリオ" pitchFamily="50" charset="-128"/>
                </a:rPr>
                <a:t>1</a:t>
              </a:r>
              <a:r>
                <a:rPr lang="ja-JP" altLang="en-US" sz="1100" dirty="0" err="1" smtClean="0">
                  <a:solidFill>
                    <a:srgbClr val="FF9933"/>
                  </a:solidFill>
                  <a:latin typeface="メイリオ" pitchFamily="50" charset="-128"/>
                  <a:ea typeface="メイリオ" pitchFamily="50" charset="-128"/>
                  <a:cs typeface="メイリオ" pitchFamily="50" charset="-128"/>
                </a:rPr>
                <a:t>つの</a:t>
              </a:r>
              <a:r>
                <a:rPr lang="ja-JP" altLang="en-US" sz="1100" dirty="0" smtClean="0">
                  <a:solidFill>
                    <a:srgbClr val="FF9933"/>
                  </a:solidFill>
                  <a:latin typeface="メイリオ" pitchFamily="50" charset="-128"/>
                  <a:ea typeface="メイリオ" pitchFamily="50" charset="-128"/>
                  <a:cs typeface="メイリオ" pitchFamily="50" charset="-128"/>
                </a:rPr>
                <a:t>初期グループ</a:t>
              </a:r>
              <a:r>
                <a:rPr lang="ja-JP" altLang="en-US" sz="1100" dirty="0" smtClean="0">
                  <a:latin typeface="メイリオ" pitchFamily="50" charset="-128"/>
                  <a:ea typeface="メイリオ" pitchFamily="50" charset="-128"/>
                  <a:cs typeface="メイリオ" pitchFamily="50" charset="-128"/>
                </a:rPr>
                <a:t>を設定します</a:t>
              </a:r>
              <a:endParaRPr kumimoji="1" lang="ja-JP" altLang="en-US" sz="1100" dirty="0">
                <a:latin typeface="メイリオ" pitchFamily="50" charset="-128"/>
                <a:ea typeface="メイリオ" pitchFamily="50" charset="-128"/>
                <a:cs typeface="メイリオ" pitchFamily="50" charset="-128"/>
              </a:endParaRPr>
            </a:p>
          </p:txBody>
        </p:sp>
      </p:grpSp>
      <p:sp>
        <p:nvSpPr>
          <p:cNvPr id="37" name="角丸四角形 36"/>
          <p:cNvSpPr/>
          <p:nvPr/>
        </p:nvSpPr>
        <p:spPr>
          <a:xfrm>
            <a:off x="174501" y="6941237"/>
            <a:ext cx="3725896" cy="1728192"/>
          </a:xfrm>
          <a:prstGeom prst="roundRect">
            <a:avLst>
              <a:gd name="adj" fmla="val 22895"/>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角丸四角形 37"/>
          <p:cNvSpPr/>
          <p:nvPr/>
        </p:nvSpPr>
        <p:spPr>
          <a:xfrm>
            <a:off x="127584" y="6183198"/>
            <a:ext cx="3750664" cy="195384"/>
          </a:xfrm>
          <a:prstGeom prst="roundRect">
            <a:avLst>
              <a:gd name="adj" fmla="val 22895"/>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テキスト ボックス 70"/>
          <p:cNvSpPr txBox="1"/>
          <p:nvPr/>
        </p:nvSpPr>
        <p:spPr>
          <a:xfrm>
            <a:off x="3977317" y="7524585"/>
            <a:ext cx="2910333" cy="1169551"/>
          </a:xfrm>
          <a:prstGeom prst="rect">
            <a:avLst/>
          </a:prstGeom>
          <a:noFill/>
        </p:spPr>
        <p:txBody>
          <a:bodyPr wrap="square" rtlCol="0">
            <a:spAutoFit/>
          </a:bodyPr>
          <a:lstStyle/>
          <a:p>
            <a:pPr>
              <a:lnSpc>
                <a:spcPts val="1400"/>
              </a:lnSpc>
            </a:pPr>
            <a:r>
              <a:rPr lang="ja-JP" altLang="en-US" sz="1000" dirty="0" smtClean="0">
                <a:latin typeface="メイリオ" pitchFamily="50" charset="-128"/>
                <a:ea typeface="メイリオ" pitchFamily="50" charset="-128"/>
                <a:cs typeface="メイリオ" pitchFamily="50" charset="-128"/>
              </a:rPr>
              <a:t>●経路種別：承認</a:t>
            </a:r>
            <a:r>
              <a:rPr lang="en-US" altLang="ja-JP" sz="1000" dirty="0" smtClean="0">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決裁</a:t>
            </a:r>
            <a:r>
              <a:rPr lang="en-US" altLang="ja-JP" sz="1000" dirty="0" smtClean="0">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確認</a:t>
            </a:r>
            <a:r>
              <a:rPr lang="en-US" altLang="ja-JP" sz="1000" dirty="0" smtClean="0">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単数</a:t>
            </a:r>
            <a:r>
              <a:rPr lang="en-US" altLang="ja-JP" sz="1000" dirty="0" smtClean="0">
                <a:latin typeface="メイリオ" pitchFamily="50" charset="-128"/>
                <a:ea typeface="メイリオ" pitchFamily="50" charset="-128"/>
                <a:cs typeface="メイリオ" pitchFamily="50" charset="-128"/>
              </a:rPr>
              <a:t>)</a:t>
            </a:r>
          </a:p>
          <a:p>
            <a:pPr>
              <a:lnSpc>
                <a:spcPts val="1400"/>
              </a:lnSpc>
            </a:pPr>
            <a:r>
              <a:rPr lang="ja-JP" altLang="en-US" sz="1000" dirty="0" smtClean="0">
                <a:latin typeface="メイリオ" pitchFamily="50" charset="-128"/>
                <a:ea typeface="メイリオ" pitchFamily="50" charset="-128"/>
                <a:cs typeface="メイリオ" pitchFamily="50" charset="-128"/>
              </a:rPr>
              <a:t>　→重複ユーザが自動的に選択される</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kumimoji="1" lang="ja-JP" altLang="en-US" sz="1000" dirty="0" smtClean="0">
                <a:latin typeface="メイリオ" pitchFamily="50" charset="-128"/>
                <a:ea typeface="メイリオ" pitchFamily="50" charset="-128"/>
                <a:cs typeface="メイリオ" pitchFamily="50" charset="-128"/>
              </a:rPr>
              <a:t>●経路種別：承認</a:t>
            </a:r>
            <a:r>
              <a:rPr kumimoji="1" lang="en-US" altLang="ja-JP" sz="1000" dirty="0" smtClean="0">
                <a:latin typeface="メイリオ" pitchFamily="50" charset="-128"/>
                <a:ea typeface="メイリオ" pitchFamily="50" charset="-128"/>
                <a:cs typeface="メイリオ" pitchFamily="50" charset="-128"/>
              </a:rPr>
              <a:t>/</a:t>
            </a:r>
            <a:r>
              <a:rPr kumimoji="1" lang="ja-JP" altLang="en-US" sz="1000" dirty="0" smtClean="0">
                <a:latin typeface="メイリオ" pitchFamily="50" charset="-128"/>
                <a:ea typeface="メイリオ" pitchFamily="50" charset="-128"/>
                <a:cs typeface="メイリオ" pitchFamily="50" charset="-128"/>
              </a:rPr>
              <a:t>決裁</a:t>
            </a:r>
            <a:r>
              <a:rPr kumimoji="1" lang="en-US" altLang="ja-JP" sz="1000" dirty="0" smtClean="0">
                <a:latin typeface="メイリオ" pitchFamily="50" charset="-128"/>
                <a:ea typeface="メイリオ" pitchFamily="50" charset="-128"/>
                <a:cs typeface="メイリオ" pitchFamily="50" charset="-128"/>
              </a:rPr>
              <a:t>/</a:t>
            </a:r>
            <a:r>
              <a:rPr kumimoji="1" lang="ja-JP" altLang="en-US" sz="1000" dirty="0" smtClean="0">
                <a:latin typeface="メイリオ" pitchFamily="50" charset="-128"/>
                <a:ea typeface="メイリオ" pitchFamily="50" charset="-128"/>
                <a:cs typeface="メイリオ" pitchFamily="50" charset="-128"/>
              </a:rPr>
              <a:t>確認</a:t>
            </a:r>
            <a:r>
              <a:rPr kumimoji="1" lang="en-US" altLang="ja-JP" sz="1000" dirty="0" smtClean="0">
                <a:latin typeface="メイリオ" pitchFamily="50" charset="-128"/>
                <a:ea typeface="メイリオ" pitchFamily="50" charset="-128"/>
                <a:cs typeface="メイリオ" pitchFamily="50" charset="-128"/>
              </a:rPr>
              <a:t>(</a:t>
            </a:r>
            <a:r>
              <a:rPr kumimoji="1" lang="ja-JP" altLang="en-US" sz="1000" dirty="0" smtClean="0">
                <a:latin typeface="メイリオ" pitchFamily="50" charset="-128"/>
                <a:ea typeface="メイリオ" pitchFamily="50" charset="-128"/>
                <a:cs typeface="メイリオ" pitchFamily="50" charset="-128"/>
              </a:rPr>
              <a:t>複数</a:t>
            </a:r>
            <a:r>
              <a:rPr kumimoji="1" lang="en-US" altLang="ja-JP" sz="1000" dirty="0" smtClean="0">
                <a:latin typeface="メイリオ" pitchFamily="50" charset="-128"/>
                <a:ea typeface="メイリオ" pitchFamily="50" charset="-128"/>
                <a:cs typeface="メイリオ" pitchFamily="50" charset="-128"/>
              </a:rPr>
              <a:t>)</a:t>
            </a:r>
          </a:p>
          <a:p>
            <a:pPr>
              <a:lnSpc>
                <a:spcPts val="1400"/>
              </a:lnSpc>
            </a:pPr>
            <a:r>
              <a:rPr lang="ja-JP" altLang="en-US" sz="1000" dirty="0" smtClean="0">
                <a:latin typeface="メイリオ" pitchFamily="50" charset="-128"/>
                <a:ea typeface="メイリオ" pitchFamily="50" charset="-128"/>
                <a:cs typeface="メイリオ" pitchFamily="50" charset="-128"/>
              </a:rPr>
              <a:t>　→</a:t>
            </a:r>
            <a:r>
              <a:rPr lang="ja-JP" altLang="en-US" sz="1000" dirty="0">
                <a:latin typeface="メイリオ" pitchFamily="50" charset="-128"/>
                <a:ea typeface="メイリオ" pitchFamily="50" charset="-128"/>
                <a:cs typeface="メイリオ" pitchFamily="50" charset="-128"/>
              </a:rPr>
              <a:t>重複ユーザが自動的に選択</a:t>
            </a:r>
            <a:r>
              <a:rPr lang="ja-JP" altLang="en-US" sz="1000" dirty="0" smtClean="0">
                <a:latin typeface="メイリオ" pitchFamily="50" charset="-128"/>
                <a:ea typeface="メイリオ" pitchFamily="50" charset="-128"/>
                <a:cs typeface="メイリオ" pitchFamily="50" charset="-128"/>
              </a:rPr>
              <a:t>される</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ja-JP" altLang="en-US" sz="1000" dirty="0">
                <a:latin typeface="メイリオ" pitchFamily="50" charset="-128"/>
                <a:ea typeface="メイリオ" pitchFamily="50" charset="-128"/>
                <a:cs typeface="メイリオ" pitchFamily="50" charset="-128"/>
              </a:rPr>
              <a:t>　</a:t>
            </a:r>
            <a:r>
              <a:rPr lang="ja-JP" altLang="en-US" sz="1000" dirty="0" smtClean="0">
                <a:latin typeface="メイリオ" pitchFamily="50" charset="-128"/>
                <a:ea typeface="メイリオ" pitchFamily="50" charset="-128"/>
                <a:cs typeface="メイリオ" pitchFamily="50" charset="-128"/>
              </a:rPr>
              <a:t>　ユーザ編集が許可されている場合は</a:t>
            </a:r>
            <a:endParaRPr lang="en-US" altLang="ja-JP" sz="1000" dirty="0" smtClean="0">
              <a:latin typeface="メイリオ" pitchFamily="50" charset="-128"/>
              <a:ea typeface="メイリオ" pitchFamily="50" charset="-128"/>
              <a:cs typeface="メイリオ" pitchFamily="50" charset="-128"/>
            </a:endParaRPr>
          </a:p>
          <a:p>
            <a:pPr>
              <a:lnSpc>
                <a:spcPts val="1400"/>
              </a:lnSpc>
            </a:pPr>
            <a:r>
              <a:rPr lang="ja-JP" altLang="en-US" sz="1000" dirty="0">
                <a:latin typeface="メイリオ" pitchFamily="50" charset="-128"/>
                <a:ea typeface="メイリオ" pitchFamily="50" charset="-128"/>
                <a:cs typeface="メイリオ" pitchFamily="50" charset="-128"/>
              </a:rPr>
              <a:t>　</a:t>
            </a:r>
            <a:r>
              <a:rPr lang="ja-JP" altLang="en-US" sz="1000" dirty="0" smtClean="0">
                <a:latin typeface="メイリオ" pitchFamily="50" charset="-128"/>
                <a:ea typeface="メイリオ" pitchFamily="50" charset="-128"/>
                <a:cs typeface="メイリオ" pitchFamily="50" charset="-128"/>
              </a:rPr>
              <a:t>　経路へのユーザーの追加や削除が可能</a:t>
            </a:r>
            <a:endParaRPr kumimoji="1" lang="ja-JP" altLang="en-US" sz="1000" dirty="0">
              <a:latin typeface="メイリオ" pitchFamily="50" charset="-128"/>
              <a:ea typeface="メイリオ" pitchFamily="50" charset="-128"/>
              <a:cs typeface="メイリオ" pitchFamily="50" charset="-128"/>
            </a:endParaRPr>
          </a:p>
        </p:txBody>
      </p:sp>
      <p:pic>
        <p:nvPicPr>
          <p:cNvPr id="73" name="Picture 4" descr="C:\Users\sgwpc\Desktop\yoshiiさん\iQubeその他\web用のマニュアルを作る作業\gazou\arrow008_darkblu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7315" y="5636058"/>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74" name="テキスト ボックス 73"/>
          <p:cNvSpPr txBox="1"/>
          <p:nvPr/>
        </p:nvSpPr>
        <p:spPr>
          <a:xfrm>
            <a:off x="4122190" y="5585840"/>
            <a:ext cx="2752786" cy="271869"/>
          </a:xfrm>
          <a:prstGeom prst="rect">
            <a:avLst/>
          </a:prstGeom>
          <a:noFill/>
        </p:spPr>
        <p:txBody>
          <a:bodyPr wrap="square" rtlCol="0">
            <a:spAutoFit/>
          </a:bodyPr>
          <a:lstStyle/>
          <a:p>
            <a:pPr>
              <a:lnSpc>
                <a:spcPts val="1400"/>
              </a:lnSpc>
            </a:pPr>
            <a:r>
              <a:rPr lang="ja-JP" altLang="en-US" sz="1100" b="1" dirty="0" smtClean="0">
                <a:latin typeface="メイリオ" pitchFamily="50" charset="-128"/>
                <a:ea typeface="メイリオ" pitchFamily="50" charset="-128"/>
                <a:cs typeface="メイリオ" pitchFamily="50" charset="-128"/>
              </a:rPr>
              <a:t>ワークフロー新規作成画面</a:t>
            </a:r>
            <a:endParaRPr kumimoji="1" lang="ja-JP" altLang="en-US" sz="1100" dirty="0">
              <a:latin typeface="メイリオ" pitchFamily="50" charset="-128"/>
              <a:ea typeface="メイリオ" pitchFamily="50" charset="-128"/>
              <a:cs typeface="メイリオ" pitchFamily="50" charset="-128"/>
            </a:endParaRPr>
          </a:p>
        </p:txBody>
      </p:sp>
      <p:pic>
        <p:nvPicPr>
          <p:cNvPr id="2055" name="Picture 7" descr="C:\Users\sgwpc\Desktop\yoshiiさん\iQubeその他\web用のマニュアルを作る作業\gazou\arrow008_lightoran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7316" y="6195173"/>
            <a:ext cx="171429" cy="17142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Users\sgwpc\Desktop\yoshiiさん\iQubeその他\web用のマニュアルを作る作業\gazou\arrow008_lightoran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7317" y="7252716"/>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65" name="正方形/長方形 64"/>
          <p:cNvSpPr/>
          <p:nvPr/>
        </p:nvSpPr>
        <p:spPr>
          <a:xfrm>
            <a:off x="426610" y="3960912"/>
            <a:ext cx="864096" cy="356592"/>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accent6"/>
                </a:solidFill>
              </a:rPr>
              <a:t>社長</a:t>
            </a:r>
            <a:endParaRPr kumimoji="1" lang="ja-JP" altLang="en-US" b="1" dirty="0">
              <a:solidFill>
                <a:schemeClr val="accent6"/>
              </a:solidFill>
            </a:endParaRPr>
          </a:p>
        </p:txBody>
      </p:sp>
      <p:cxnSp>
        <p:nvCxnSpPr>
          <p:cNvPr id="24" name="カギ線コネクタ 23"/>
          <p:cNvCxnSpPr>
            <a:stCxn id="65" idx="3"/>
          </p:cNvCxnSpPr>
          <p:nvPr/>
        </p:nvCxnSpPr>
        <p:spPr>
          <a:xfrm>
            <a:off x="1290706" y="4139208"/>
            <a:ext cx="662148" cy="5429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76" name="カギ線コネクタ 75"/>
          <p:cNvCxnSpPr/>
          <p:nvPr/>
        </p:nvCxnSpPr>
        <p:spPr>
          <a:xfrm flipV="1">
            <a:off x="1260004" y="3486200"/>
            <a:ext cx="742912" cy="65300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82" name="正方形/長方形 81"/>
          <p:cNvSpPr/>
          <p:nvPr/>
        </p:nvSpPr>
        <p:spPr>
          <a:xfrm>
            <a:off x="2002916" y="3347864"/>
            <a:ext cx="758618" cy="360040"/>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smtClean="0">
                <a:solidFill>
                  <a:schemeClr val="accent6"/>
                </a:solidFill>
              </a:rPr>
              <a:t>A</a:t>
            </a:r>
            <a:r>
              <a:rPr kumimoji="1" lang="ja-JP" altLang="en-US" b="1" dirty="0" smtClean="0">
                <a:solidFill>
                  <a:schemeClr val="accent6"/>
                </a:solidFill>
              </a:rPr>
              <a:t>部</a:t>
            </a:r>
            <a:endParaRPr kumimoji="1" lang="ja-JP" altLang="en-US" b="1" dirty="0">
              <a:solidFill>
                <a:schemeClr val="accent6"/>
              </a:solidFill>
            </a:endParaRPr>
          </a:p>
        </p:txBody>
      </p:sp>
      <p:sp>
        <p:nvSpPr>
          <p:cNvPr id="83" name="正方形/長方形 82"/>
          <p:cNvSpPr/>
          <p:nvPr/>
        </p:nvSpPr>
        <p:spPr>
          <a:xfrm>
            <a:off x="2002916" y="4535996"/>
            <a:ext cx="758618" cy="360040"/>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B</a:t>
            </a:r>
            <a:r>
              <a:rPr kumimoji="1" lang="ja-JP" altLang="en-US" dirty="0" smtClean="0">
                <a:solidFill>
                  <a:schemeClr val="tx1"/>
                </a:solidFill>
              </a:rPr>
              <a:t>部</a:t>
            </a:r>
            <a:endParaRPr kumimoji="1" lang="ja-JP" altLang="en-US" dirty="0">
              <a:solidFill>
                <a:schemeClr val="tx1"/>
              </a:solidFill>
            </a:endParaRPr>
          </a:p>
        </p:txBody>
      </p:sp>
      <p:cxnSp>
        <p:nvCxnSpPr>
          <p:cNvPr id="85" name="カギ線コネクタ 84"/>
          <p:cNvCxnSpPr/>
          <p:nvPr/>
        </p:nvCxnSpPr>
        <p:spPr>
          <a:xfrm>
            <a:off x="2761534" y="3513040"/>
            <a:ext cx="998984" cy="29966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91" name="カギ線コネクタ 90"/>
          <p:cNvCxnSpPr/>
          <p:nvPr/>
        </p:nvCxnSpPr>
        <p:spPr>
          <a:xfrm flipV="1">
            <a:off x="2761534" y="3143872"/>
            <a:ext cx="998984" cy="36916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98" name="カギ線コネクタ 97"/>
          <p:cNvCxnSpPr/>
          <p:nvPr/>
        </p:nvCxnSpPr>
        <p:spPr>
          <a:xfrm>
            <a:off x="2768721" y="4720580"/>
            <a:ext cx="998984" cy="29966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01" name="カギ線コネクタ 100"/>
          <p:cNvCxnSpPr/>
          <p:nvPr/>
        </p:nvCxnSpPr>
        <p:spPr>
          <a:xfrm flipV="1">
            <a:off x="2768721" y="4351412"/>
            <a:ext cx="998984" cy="36916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02" name="正方形/長方形 101"/>
          <p:cNvSpPr/>
          <p:nvPr/>
        </p:nvSpPr>
        <p:spPr>
          <a:xfrm>
            <a:off x="3809661" y="3027202"/>
            <a:ext cx="1041585" cy="30125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smtClean="0">
                <a:solidFill>
                  <a:schemeClr val="accent6"/>
                </a:solidFill>
              </a:rPr>
              <a:t>C</a:t>
            </a:r>
            <a:r>
              <a:rPr kumimoji="1" lang="ja-JP" altLang="en-US" b="1" dirty="0" smtClean="0">
                <a:solidFill>
                  <a:schemeClr val="accent6"/>
                </a:solidFill>
              </a:rPr>
              <a:t>課</a:t>
            </a:r>
            <a:endParaRPr kumimoji="1" lang="ja-JP" altLang="en-US" b="1" dirty="0">
              <a:solidFill>
                <a:schemeClr val="accent6"/>
              </a:solidFill>
            </a:endParaRPr>
          </a:p>
        </p:txBody>
      </p:sp>
      <p:sp>
        <p:nvSpPr>
          <p:cNvPr id="103" name="正方形/長方形 102"/>
          <p:cNvSpPr/>
          <p:nvPr/>
        </p:nvSpPr>
        <p:spPr>
          <a:xfrm>
            <a:off x="3775266" y="3708278"/>
            <a:ext cx="1110376" cy="286541"/>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D</a:t>
            </a:r>
            <a:r>
              <a:rPr lang="ja-JP" altLang="en-US" dirty="0" smtClean="0">
                <a:solidFill>
                  <a:schemeClr val="tx1"/>
                </a:solidFill>
              </a:rPr>
              <a:t>課</a:t>
            </a:r>
            <a:endParaRPr kumimoji="1" lang="ja-JP" altLang="en-US" dirty="0">
              <a:solidFill>
                <a:schemeClr val="tx1"/>
              </a:solidFill>
            </a:endParaRPr>
          </a:p>
        </p:txBody>
      </p:sp>
      <p:sp>
        <p:nvSpPr>
          <p:cNvPr id="106" name="正方形/長方形 105"/>
          <p:cNvSpPr/>
          <p:nvPr/>
        </p:nvSpPr>
        <p:spPr>
          <a:xfrm>
            <a:off x="3783103" y="4207348"/>
            <a:ext cx="1102539" cy="288127"/>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E</a:t>
            </a:r>
            <a:r>
              <a:rPr kumimoji="1" lang="en-US" altLang="ja-JP" dirty="0" smtClean="0">
                <a:solidFill>
                  <a:schemeClr val="tx1"/>
                </a:solidFill>
              </a:rPr>
              <a:t>E</a:t>
            </a:r>
            <a:r>
              <a:rPr lang="ja-JP" altLang="en-US" dirty="0" smtClean="0">
                <a:solidFill>
                  <a:schemeClr val="tx1"/>
                </a:solidFill>
              </a:rPr>
              <a:t>課</a:t>
            </a:r>
            <a:endParaRPr kumimoji="1" lang="ja-JP" altLang="en-US" dirty="0"/>
          </a:p>
        </p:txBody>
      </p:sp>
      <p:sp>
        <p:nvSpPr>
          <p:cNvPr id="107" name="正方形/長方形 106"/>
          <p:cNvSpPr/>
          <p:nvPr/>
        </p:nvSpPr>
        <p:spPr>
          <a:xfrm>
            <a:off x="3760518" y="4804220"/>
            <a:ext cx="1125124" cy="34384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F</a:t>
            </a:r>
            <a:r>
              <a:rPr kumimoji="1" lang="ja-JP" altLang="en-US" dirty="0" smtClean="0">
                <a:solidFill>
                  <a:schemeClr val="tx1"/>
                </a:solidFill>
              </a:rPr>
              <a:t>課</a:t>
            </a:r>
            <a:endParaRPr kumimoji="1" lang="ja-JP" altLang="en-US" dirty="0">
              <a:solidFill>
                <a:schemeClr val="tx1"/>
              </a:solidFill>
            </a:endParaRPr>
          </a:p>
        </p:txBody>
      </p:sp>
      <p:sp>
        <p:nvSpPr>
          <p:cNvPr id="108" name="ドーナツ 107"/>
          <p:cNvSpPr/>
          <p:nvPr/>
        </p:nvSpPr>
        <p:spPr>
          <a:xfrm rot="20759683">
            <a:off x="103679" y="3220676"/>
            <a:ext cx="4952287" cy="846313"/>
          </a:xfrm>
          <a:prstGeom prst="donut">
            <a:avLst>
              <a:gd name="adj" fmla="val 3664"/>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schemeClr val="tx1"/>
              </a:solidFill>
            </a:endParaRPr>
          </a:p>
        </p:txBody>
      </p:sp>
      <p:pic>
        <p:nvPicPr>
          <p:cNvPr id="109" name="Picture 4" descr="C:\Users\sgwpc\Desktop\yoshiiさん\iQubeその他\web用のマニュアルを作る作業\gazou\arrow008_darkblu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4768" y="2637174"/>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2064" name="テキスト ボックス 2063"/>
          <p:cNvSpPr txBox="1"/>
          <p:nvPr/>
        </p:nvSpPr>
        <p:spPr>
          <a:xfrm>
            <a:off x="5222750" y="2592083"/>
            <a:ext cx="1526231" cy="261610"/>
          </a:xfrm>
          <a:prstGeom prst="rect">
            <a:avLst/>
          </a:prstGeom>
          <a:noFill/>
        </p:spPr>
        <p:txBody>
          <a:bodyPr wrap="square" rtlCol="0">
            <a:spAutoFit/>
          </a:bodyPr>
          <a:lstStyle/>
          <a:p>
            <a:r>
              <a:rPr kumimoji="1" lang="ja-JP" altLang="en-US" sz="1100" b="1" dirty="0" smtClean="0"/>
              <a:t>自動経路イメージ図</a:t>
            </a:r>
            <a:endParaRPr kumimoji="1" lang="ja-JP" altLang="en-US" sz="1100" b="1" dirty="0"/>
          </a:p>
        </p:txBody>
      </p:sp>
      <p:sp>
        <p:nvSpPr>
          <p:cNvPr id="2065" name="テキスト ボックス 2064"/>
          <p:cNvSpPr txBox="1"/>
          <p:nvPr/>
        </p:nvSpPr>
        <p:spPr>
          <a:xfrm>
            <a:off x="1851687" y="2808602"/>
            <a:ext cx="1166863" cy="276999"/>
          </a:xfrm>
          <a:prstGeom prst="rect">
            <a:avLst/>
          </a:prstGeom>
          <a:noFill/>
        </p:spPr>
        <p:txBody>
          <a:bodyPr wrap="square" rtlCol="0">
            <a:spAutoFit/>
          </a:bodyPr>
          <a:lstStyle/>
          <a:p>
            <a:r>
              <a:rPr kumimoji="1" lang="ja-JP" altLang="en-US" sz="1200" b="1" u="sng" dirty="0" smtClean="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部長グループ</a:t>
            </a:r>
            <a:endParaRPr kumimoji="1" lang="ja-JP" altLang="en-US" sz="1200" b="1" u="sng"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66" name="テキスト ボックス 2065"/>
          <p:cNvSpPr txBox="1"/>
          <p:nvPr/>
        </p:nvSpPr>
        <p:spPr>
          <a:xfrm>
            <a:off x="3724924" y="2592083"/>
            <a:ext cx="1160718" cy="276999"/>
          </a:xfrm>
          <a:prstGeom prst="rect">
            <a:avLst/>
          </a:prstGeom>
          <a:noFill/>
        </p:spPr>
        <p:txBody>
          <a:bodyPr wrap="square" rtlCol="0">
            <a:spAutoFit/>
          </a:bodyPr>
          <a:lstStyle/>
          <a:p>
            <a:r>
              <a:rPr kumimoji="1" lang="ja-JP" altLang="en-US" sz="1200" b="1" u="sng" dirty="0" smtClean="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課長グループ</a:t>
            </a:r>
            <a:endParaRPr kumimoji="1" lang="ja-JP" altLang="en-US" sz="1200" b="1" u="sng"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2" name="Picture 7" descr="C:\Users\sgwpc\Desktop\yoshiiさん\iQubeその他\web用のマニュアルを作る作業\gazou\arrow008_lightoran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4767" y="2892442"/>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2068" name="テキスト ボックス 2067"/>
          <p:cNvSpPr txBox="1"/>
          <p:nvPr/>
        </p:nvSpPr>
        <p:spPr>
          <a:xfrm>
            <a:off x="5222750" y="2869082"/>
            <a:ext cx="1364661" cy="415498"/>
          </a:xfrm>
          <a:prstGeom prst="rect">
            <a:avLst/>
          </a:prstGeom>
          <a:noFill/>
        </p:spPr>
        <p:txBody>
          <a:bodyPr wrap="square" rtlCol="0">
            <a:spAutoFit/>
          </a:bodyPr>
          <a:lstStyle/>
          <a:p>
            <a:r>
              <a:rPr kumimoji="1"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所属部署グループ</a:t>
            </a:r>
            <a:endParaRPr kumimoji="1" lang="en-US" altLang="ja-JP" sz="105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ex)A</a:t>
            </a:r>
            <a:r>
              <a:rPr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部、</a:t>
            </a:r>
            <a:r>
              <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C</a:t>
            </a:r>
            <a:r>
              <a:rPr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課</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6" name="Picture 8" descr="C:\Users\sgwpc\Desktop\yoshiiさん\iQubeその他\web用のマニュアルを作る作業\gazou\arrow008_lightoran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4768" y="3442169"/>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117" name="テキスト ボックス 116"/>
          <p:cNvSpPr txBox="1"/>
          <p:nvPr/>
        </p:nvSpPr>
        <p:spPr>
          <a:xfrm>
            <a:off x="5222751" y="3396435"/>
            <a:ext cx="1364661" cy="415498"/>
          </a:xfrm>
          <a:prstGeom prst="rect">
            <a:avLst/>
          </a:prstGeom>
          <a:noFill/>
        </p:spPr>
        <p:txBody>
          <a:bodyPr wrap="square" rtlCol="0">
            <a:spAutoFit/>
          </a:bodyPr>
          <a:lstStyle/>
          <a:p>
            <a:r>
              <a:rPr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役職グループ</a:t>
            </a:r>
            <a:endParaRPr lang="en-US" altLang="ja-JP" sz="105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ex)</a:t>
            </a:r>
            <a:r>
              <a:rPr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部長、課長</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9" name="Picture 7" descr="C:\Users\sgwpc\Desktop\yoshiiさん\iQubeその他\web用のマニュアルを作る作業\gazou\arrow008_lightoran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4768" y="4027919"/>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120" name="テキスト ボックス 119"/>
          <p:cNvSpPr txBox="1"/>
          <p:nvPr/>
        </p:nvSpPr>
        <p:spPr>
          <a:xfrm>
            <a:off x="5222751" y="3960535"/>
            <a:ext cx="1664899" cy="900246"/>
          </a:xfrm>
          <a:prstGeom prst="rect">
            <a:avLst/>
          </a:prstGeom>
          <a:noFill/>
        </p:spPr>
        <p:txBody>
          <a:bodyPr wrap="square" rtlCol="0">
            <a:spAutoFit/>
          </a:bodyPr>
          <a:lstStyle/>
          <a:p>
            <a:r>
              <a:rPr kumimoji="1"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申請時に選択した</a:t>
            </a:r>
            <a:r>
              <a:rPr kumimoji="1"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所属部署グループ</a:t>
            </a:r>
            <a:r>
              <a:rPr kumimoji="1"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と、予め経路に設定された</a:t>
            </a:r>
            <a:r>
              <a:rPr kumimoji="1"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役職グループ</a:t>
            </a:r>
            <a:r>
              <a:rPr kumimoji="1"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が重複する部分が自動で経路に入力されます。</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821795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2" descr="C:\Users\sgwpc\Desktop\yoshiiさん\iQube試験\koyama\バグチェック\2.18.0\WF3-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429" y="1476251"/>
            <a:ext cx="3218218" cy="564547"/>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sgwpc\Desktop\yoshiiさん\iQube試験\koyama\バグチェック\2.18.0\wf1-3 - コピー.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425" y="7370054"/>
            <a:ext cx="4004511" cy="68570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sgwpc\Desktop\yoshiiさん\iQube試験\koyama\バグチェック\2.18.0\wf1-2あと.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7591" y="6226054"/>
            <a:ext cx="3888239" cy="66151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Users\sgwpc\Desktop\yoshiiさん\iQube試験\koyama\バグチェック\2.18.0\WF3-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5611" y="5327718"/>
            <a:ext cx="3218218" cy="564547"/>
          </a:xfrm>
          <a:prstGeom prst="rect">
            <a:avLst/>
          </a:prstGeom>
          <a:noFill/>
          <a:extLst>
            <a:ext uri="{909E8E84-426E-40DD-AFC4-6F175D3DCCD1}">
              <a14:hiddenFill xmlns:a14="http://schemas.microsoft.com/office/drawing/2010/main">
                <a:solidFill>
                  <a:srgbClr val="FFFFFF"/>
                </a:solidFill>
              </a14:hiddenFill>
            </a:ext>
          </a:extLst>
        </p:spPr>
      </p:pic>
      <p:sp>
        <p:nvSpPr>
          <p:cNvPr id="7" name="タイトル 4"/>
          <p:cNvSpPr txBox="1">
            <a:spLocks/>
          </p:cNvSpPr>
          <p:nvPr/>
        </p:nvSpPr>
        <p:spPr>
          <a:xfrm>
            <a:off x="-15403" y="35496"/>
            <a:ext cx="5793088"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en-US" altLang="ja-JP" sz="2400" b="1" dirty="0" smtClean="0">
                <a:solidFill>
                  <a:schemeClr val="tx2">
                    <a:lumMod val="60000"/>
                    <a:lumOff val="40000"/>
                  </a:schemeClr>
                </a:solidFill>
                <a:effectLst>
                  <a:reflection blurRad="6350" stA="55000" endA="300" endPos="20000" dir="5400000" sy="-100000" algn="bl" rotWithShape="0"/>
                </a:effectLst>
                <a:latin typeface="Arial Black" panose="020B0A04020102020204" pitchFamily="34" charset="0"/>
                <a:ea typeface="HG明朝E"/>
              </a:rPr>
              <a:t>1.</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自動経路選択設定手順</a:t>
            </a:r>
            <a:r>
              <a:rPr lang="en-US" altLang="ja-JP"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-1</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22" name="グループ化 21"/>
          <p:cNvGrpSpPr/>
          <p:nvPr/>
        </p:nvGrpSpPr>
        <p:grpSpPr>
          <a:xfrm>
            <a:off x="250015" y="683568"/>
            <a:ext cx="4247589" cy="300373"/>
            <a:chOff x="322023" y="589161"/>
            <a:chExt cx="2879572" cy="300373"/>
          </a:xfrm>
        </p:grpSpPr>
        <p:sp>
          <p:nvSpPr>
            <p:cNvPr id="19" name="片側の 2 つの角を切り取った四角形 18"/>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a:solidFill>
                    <a:schemeClr val="bg1"/>
                  </a:solidFill>
                  <a:latin typeface="Arial Black" pitchFamily="34" charset="0"/>
                  <a:ea typeface="HGPｺﾞｼｯｸE" pitchFamily="50" charset="-128"/>
                </a:rPr>
                <a:t>1.</a:t>
              </a:r>
              <a:r>
                <a:rPr lang="en-US" altLang="ja-JP" sz="1600" kern="0" dirty="0">
                  <a:solidFill>
                    <a:schemeClr val="bg1"/>
                  </a:solidFill>
                </a:rPr>
                <a:t> </a:t>
              </a:r>
              <a:r>
                <a:rPr lang="ja-JP" altLang="en-US" sz="1400" b="1" kern="0" dirty="0" smtClean="0">
                  <a:solidFill>
                    <a:schemeClr val="bg1"/>
                  </a:solidFill>
                  <a:ea typeface="メイリオ" pitchFamily="50" charset="-128"/>
                </a:rPr>
                <a:t>グループの設定</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a:xfrm>
            <a:off x="135152" y="539552"/>
            <a:ext cx="6579973" cy="0"/>
          </a:xfrm>
          <a:prstGeom prst="line">
            <a:avLst/>
          </a:prstGeom>
          <a:ln w="3175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137271" y="4963501"/>
            <a:ext cx="4464496" cy="253916"/>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画面下の</a:t>
            </a:r>
            <a:r>
              <a:rPr kumimoji="1" lang="ja-JP" altLang="en-US" sz="1200" b="1" dirty="0" smtClean="0">
                <a:latin typeface="メイリオ" pitchFamily="50" charset="-128"/>
                <a:ea typeface="メイリオ" pitchFamily="50" charset="-128"/>
                <a:cs typeface="メイリオ" pitchFamily="50" charset="-128"/>
              </a:rPr>
              <a:t>全体設定</a:t>
            </a:r>
            <a:r>
              <a:rPr kumimoji="1" lang="ja-JP" altLang="en-US" sz="1200" dirty="0" smtClean="0">
                <a:latin typeface="メイリオ" pitchFamily="50" charset="-128"/>
                <a:ea typeface="メイリオ" pitchFamily="50" charset="-128"/>
                <a:cs typeface="メイリオ" pitchFamily="50" charset="-128"/>
              </a:rPr>
              <a:t>をクリックして全体設定画面を起動します。</a:t>
            </a:r>
            <a:endParaRPr kumimoji="1" lang="ja-JP" altLang="en-US" sz="1200" dirty="0">
              <a:latin typeface="メイリオ" pitchFamily="50" charset="-128"/>
              <a:ea typeface="メイリオ" pitchFamily="50" charset="-128"/>
              <a:cs typeface="メイリオ" pitchFamily="50" charset="-128"/>
            </a:endParaRPr>
          </a:p>
        </p:txBody>
      </p:sp>
      <p:sp>
        <p:nvSpPr>
          <p:cNvPr id="51" name="強調線吹き出し 1 43"/>
          <p:cNvSpPr/>
          <p:nvPr/>
        </p:nvSpPr>
        <p:spPr>
          <a:xfrm rot="5400000">
            <a:off x="884793" y="5036528"/>
            <a:ext cx="486724" cy="504056"/>
          </a:xfrm>
          <a:custGeom>
            <a:avLst/>
            <a:gdLst>
              <a:gd name="connsiteX0" fmla="*/ 0 w 258086"/>
              <a:gd name="connsiteY0" fmla="*/ 0 h 595949"/>
              <a:gd name="connsiteX1" fmla="*/ 258086 w 258086"/>
              <a:gd name="connsiteY1" fmla="*/ 0 h 595949"/>
              <a:gd name="connsiteX2" fmla="*/ 258086 w 258086"/>
              <a:gd name="connsiteY2" fmla="*/ 595949 h 595949"/>
              <a:gd name="connsiteX3" fmla="*/ 0 w 258086"/>
              <a:gd name="connsiteY3" fmla="*/ 595949 h 595949"/>
              <a:gd name="connsiteX4" fmla="*/ 0 w 258086"/>
              <a:gd name="connsiteY4" fmla="*/ 0 h 595949"/>
              <a:gd name="connsiteX0" fmla="*/ 224143 w 258086"/>
              <a:gd name="connsiteY0" fmla="*/ 0 h 595949"/>
              <a:gd name="connsiteX1" fmla="*/ 224143 w 258086"/>
              <a:gd name="connsiteY1" fmla="*/ 595949 h 595949"/>
              <a:gd name="connsiteX0" fmla="*/ 224143 w 258086"/>
              <a:gd name="connsiteY0" fmla="*/ 313076 h 595949"/>
              <a:gd name="connsiteX1" fmla="*/ 758667 w 258086"/>
              <a:gd name="connsiteY1" fmla="*/ 991737 h 595949"/>
              <a:gd name="connsiteX0" fmla="*/ 0 w 711044"/>
              <a:gd name="connsiteY0" fmla="*/ 0 h 1001262"/>
              <a:gd name="connsiteX1" fmla="*/ 258086 w 711044"/>
              <a:gd name="connsiteY1" fmla="*/ 0 h 1001262"/>
              <a:gd name="connsiteX2" fmla="*/ 258086 w 711044"/>
              <a:gd name="connsiteY2" fmla="*/ 595949 h 1001262"/>
              <a:gd name="connsiteX3" fmla="*/ 0 w 711044"/>
              <a:gd name="connsiteY3" fmla="*/ 595949 h 1001262"/>
              <a:gd name="connsiteX4" fmla="*/ 0 w 711044"/>
              <a:gd name="connsiteY4" fmla="*/ 0 h 1001262"/>
              <a:gd name="connsiteX0" fmla="*/ 224143 w 711044"/>
              <a:gd name="connsiteY0" fmla="*/ 0 h 1001262"/>
              <a:gd name="connsiteX1" fmla="*/ 224143 w 711044"/>
              <a:gd name="connsiteY1" fmla="*/ 595949 h 1001262"/>
              <a:gd name="connsiteX0" fmla="*/ 224143 w 711044"/>
              <a:gd name="connsiteY0" fmla="*/ 313076 h 1001262"/>
              <a:gd name="connsiteX1" fmla="*/ 711044 w 711044"/>
              <a:gd name="connsiteY1" fmla="*/ 1001262 h 1001262"/>
              <a:gd name="connsiteX0" fmla="*/ 0 w 711044"/>
              <a:gd name="connsiteY0" fmla="*/ 0 h 1001262"/>
              <a:gd name="connsiteX1" fmla="*/ 258086 w 711044"/>
              <a:gd name="connsiteY1" fmla="*/ 0 h 1001262"/>
              <a:gd name="connsiteX2" fmla="*/ 227440 w 711044"/>
              <a:gd name="connsiteY2" fmla="*/ 76424 h 1001262"/>
              <a:gd name="connsiteX3" fmla="*/ 258086 w 711044"/>
              <a:gd name="connsiteY3" fmla="*/ 595949 h 1001262"/>
              <a:gd name="connsiteX4" fmla="*/ 0 w 711044"/>
              <a:gd name="connsiteY4" fmla="*/ 595949 h 1001262"/>
              <a:gd name="connsiteX5" fmla="*/ 0 w 711044"/>
              <a:gd name="connsiteY5" fmla="*/ 0 h 1001262"/>
              <a:gd name="connsiteX0" fmla="*/ 224143 w 711044"/>
              <a:gd name="connsiteY0" fmla="*/ 0 h 1001262"/>
              <a:gd name="connsiteX1" fmla="*/ 224143 w 711044"/>
              <a:gd name="connsiteY1" fmla="*/ 595949 h 1001262"/>
              <a:gd name="connsiteX0" fmla="*/ 224143 w 711044"/>
              <a:gd name="connsiteY0" fmla="*/ 313076 h 1001262"/>
              <a:gd name="connsiteX1" fmla="*/ 711044 w 711044"/>
              <a:gd name="connsiteY1" fmla="*/ 1001262 h 1001262"/>
              <a:gd name="connsiteX0" fmla="*/ 0 w 718387"/>
              <a:gd name="connsiteY0" fmla="*/ 0 h 595949"/>
              <a:gd name="connsiteX1" fmla="*/ 258086 w 718387"/>
              <a:gd name="connsiteY1" fmla="*/ 0 h 595949"/>
              <a:gd name="connsiteX2" fmla="*/ 227440 w 718387"/>
              <a:gd name="connsiteY2" fmla="*/ 76424 h 595949"/>
              <a:gd name="connsiteX3" fmla="*/ 258086 w 718387"/>
              <a:gd name="connsiteY3" fmla="*/ 595949 h 595949"/>
              <a:gd name="connsiteX4" fmla="*/ 0 w 718387"/>
              <a:gd name="connsiteY4" fmla="*/ 595949 h 595949"/>
              <a:gd name="connsiteX5" fmla="*/ 0 w 718387"/>
              <a:gd name="connsiteY5" fmla="*/ 0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18387"/>
              <a:gd name="connsiteY0" fmla="*/ 243319 h 595949"/>
              <a:gd name="connsiteX1" fmla="*/ 258086 w 718387"/>
              <a:gd name="connsiteY1" fmla="*/ 0 h 595949"/>
              <a:gd name="connsiteX2" fmla="*/ 227440 w 718387"/>
              <a:gd name="connsiteY2" fmla="*/ 76424 h 595949"/>
              <a:gd name="connsiteX3" fmla="*/ 258086 w 718387"/>
              <a:gd name="connsiteY3" fmla="*/ 595949 h 595949"/>
              <a:gd name="connsiteX4" fmla="*/ 0 w 718387"/>
              <a:gd name="connsiteY4" fmla="*/ 595949 h 595949"/>
              <a:gd name="connsiteX5" fmla="*/ 370714 w 718387"/>
              <a:gd name="connsiteY5" fmla="*/ 243319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18387"/>
              <a:gd name="connsiteY0" fmla="*/ 243319 h 595949"/>
              <a:gd name="connsiteX1" fmla="*/ 559062 w 718387"/>
              <a:gd name="connsiteY1" fmla="*/ 391219 h 595949"/>
              <a:gd name="connsiteX2" fmla="*/ 227440 w 718387"/>
              <a:gd name="connsiteY2" fmla="*/ 76424 h 595949"/>
              <a:gd name="connsiteX3" fmla="*/ 258086 w 718387"/>
              <a:gd name="connsiteY3" fmla="*/ 595949 h 595949"/>
              <a:gd name="connsiteX4" fmla="*/ 0 w 718387"/>
              <a:gd name="connsiteY4" fmla="*/ 595949 h 595949"/>
              <a:gd name="connsiteX5" fmla="*/ 370714 w 718387"/>
              <a:gd name="connsiteY5" fmla="*/ 243319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03705"/>
              <a:gd name="connsiteY0" fmla="*/ 243319 h 595949"/>
              <a:gd name="connsiteX1" fmla="*/ 559062 w 703705"/>
              <a:gd name="connsiteY1" fmla="*/ 391219 h 595949"/>
              <a:gd name="connsiteX2" fmla="*/ 227440 w 703705"/>
              <a:gd name="connsiteY2" fmla="*/ 76424 h 595949"/>
              <a:gd name="connsiteX3" fmla="*/ 258086 w 703705"/>
              <a:gd name="connsiteY3" fmla="*/ 595949 h 595949"/>
              <a:gd name="connsiteX4" fmla="*/ 0 w 703705"/>
              <a:gd name="connsiteY4" fmla="*/ 595949 h 595949"/>
              <a:gd name="connsiteX5" fmla="*/ 370714 w 703705"/>
              <a:gd name="connsiteY5" fmla="*/ 243319 h 595949"/>
              <a:gd name="connsiteX0" fmla="*/ 224143 w 703705"/>
              <a:gd name="connsiteY0" fmla="*/ 0 h 595949"/>
              <a:gd name="connsiteX1" fmla="*/ 224143 w 703705"/>
              <a:gd name="connsiteY1" fmla="*/ 595949 h 595949"/>
              <a:gd name="connsiteX0" fmla="*/ 224143 w 703705"/>
              <a:gd name="connsiteY0" fmla="*/ 313076 h 595949"/>
              <a:gd name="connsiteX1" fmla="*/ 703705 w 703705"/>
              <a:gd name="connsiteY1" fmla="*/ 304701 h 595949"/>
              <a:gd name="connsiteX0" fmla="*/ 370714 w 747750"/>
              <a:gd name="connsiteY0" fmla="*/ 243319 h 595949"/>
              <a:gd name="connsiteX1" fmla="*/ 559062 w 747750"/>
              <a:gd name="connsiteY1" fmla="*/ 391219 h 595949"/>
              <a:gd name="connsiteX2" fmla="*/ 227440 w 747750"/>
              <a:gd name="connsiteY2" fmla="*/ 76424 h 595949"/>
              <a:gd name="connsiteX3" fmla="*/ 258086 w 747750"/>
              <a:gd name="connsiteY3" fmla="*/ 595949 h 595949"/>
              <a:gd name="connsiteX4" fmla="*/ 0 w 747750"/>
              <a:gd name="connsiteY4" fmla="*/ 595949 h 595949"/>
              <a:gd name="connsiteX5" fmla="*/ 370714 w 747750"/>
              <a:gd name="connsiteY5" fmla="*/ 243319 h 595949"/>
              <a:gd name="connsiteX0" fmla="*/ 224143 w 747750"/>
              <a:gd name="connsiteY0" fmla="*/ 0 h 595949"/>
              <a:gd name="connsiteX1" fmla="*/ 224143 w 747750"/>
              <a:gd name="connsiteY1" fmla="*/ 595949 h 595949"/>
              <a:gd name="connsiteX0" fmla="*/ 224143 w 747750"/>
              <a:gd name="connsiteY0" fmla="*/ 313076 h 595949"/>
              <a:gd name="connsiteX1" fmla="*/ 747750 w 747750"/>
              <a:gd name="connsiteY1" fmla="*/ 171114 h 595949"/>
              <a:gd name="connsiteX0" fmla="*/ 370714 w 747750"/>
              <a:gd name="connsiteY0" fmla="*/ 243319 h 595949"/>
              <a:gd name="connsiteX1" fmla="*/ 559062 w 747750"/>
              <a:gd name="connsiteY1" fmla="*/ 391219 h 595949"/>
              <a:gd name="connsiteX2" fmla="*/ 227440 w 747750"/>
              <a:gd name="connsiteY2" fmla="*/ 76424 h 595949"/>
              <a:gd name="connsiteX3" fmla="*/ 258086 w 747750"/>
              <a:gd name="connsiteY3" fmla="*/ 595949 h 595949"/>
              <a:gd name="connsiteX4" fmla="*/ 0 w 747750"/>
              <a:gd name="connsiteY4" fmla="*/ 595949 h 595949"/>
              <a:gd name="connsiteX5" fmla="*/ 370714 w 747750"/>
              <a:gd name="connsiteY5" fmla="*/ 243319 h 595949"/>
              <a:gd name="connsiteX0" fmla="*/ 224143 w 747750"/>
              <a:gd name="connsiteY0" fmla="*/ 0 h 595949"/>
              <a:gd name="connsiteX1" fmla="*/ 224143 w 747750"/>
              <a:gd name="connsiteY1" fmla="*/ 595949 h 595949"/>
              <a:gd name="connsiteX0" fmla="*/ 224143 w 747750"/>
              <a:gd name="connsiteY0" fmla="*/ 313076 h 595949"/>
              <a:gd name="connsiteX1" fmla="*/ 747750 w 747750"/>
              <a:gd name="connsiteY1" fmla="*/ 171114 h 595949"/>
            </a:gdLst>
            <a:ahLst/>
            <a:cxnLst>
              <a:cxn ang="0">
                <a:pos x="connsiteX0" y="connsiteY0"/>
              </a:cxn>
              <a:cxn ang="0">
                <a:pos x="connsiteX1" y="connsiteY1"/>
              </a:cxn>
            </a:cxnLst>
            <a:rect l="l" t="t" r="r" b="b"/>
            <a:pathLst>
              <a:path w="747750" h="595949" stroke="0" extrusionOk="0">
                <a:moveTo>
                  <a:pt x="370714" y="243319"/>
                </a:moveTo>
                <a:lnTo>
                  <a:pt x="559062" y="391219"/>
                </a:lnTo>
                <a:cubicBezTo>
                  <a:pt x="557411" y="493029"/>
                  <a:pt x="229091" y="-25386"/>
                  <a:pt x="227440" y="76424"/>
                </a:cubicBezTo>
                <a:lnTo>
                  <a:pt x="258086" y="595949"/>
                </a:lnTo>
                <a:lnTo>
                  <a:pt x="0" y="595949"/>
                </a:lnTo>
                <a:lnTo>
                  <a:pt x="370714" y="243319"/>
                </a:lnTo>
                <a:close/>
              </a:path>
              <a:path w="747750" h="595949" fill="none" extrusionOk="0">
                <a:moveTo>
                  <a:pt x="224143" y="0"/>
                </a:moveTo>
                <a:close/>
                <a:cubicBezTo>
                  <a:pt x="224143" y="198650"/>
                  <a:pt x="224143" y="397299"/>
                  <a:pt x="224143" y="595949"/>
                </a:cubicBezTo>
              </a:path>
              <a:path w="747750" h="595949" fill="none" extrusionOk="0">
                <a:moveTo>
                  <a:pt x="224143" y="313076"/>
                </a:moveTo>
                <a:cubicBezTo>
                  <a:pt x="402318" y="539296"/>
                  <a:pt x="547552" y="226381"/>
                  <a:pt x="747750" y="171114"/>
                </a:cubicBezTo>
              </a:path>
            </a:pathLst>
          </a:cu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角丸四角形 51"/>
          <p:cNvSpPr/>
          <p:nvPr/>
        </p:nvSpPr>
        <p:spPr>
          <a:xfrm>
            <a:off x="1059638" y="5611172"/>
            <a:ext cx="363531" cy="1962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p:cNvSpPr txBox="1"/>
          <p:nvPr/>
        </p:nvSpPr>
        <p:spPr>
          <a:xfrm>
            <a:off x="195542" y="6023473"/>
            <a:ext cx="4464496" cy="246221"/>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ワークフロー管理の</a:t>
            </a:r>
            <a:r>
              <a:rPr lang="ja-JP" altLang="en-US" sz="1200" b="1" dirty="0">
                <a:uFill>
                  <a:solidFill>
                    <a:srgbClr val="FF0000"/>
                  </a:solidFill>
                </a:uFill>
                <a:latin typeface="メイリオ" pitchFamily="50" charset="-128"/>
                <a:ea typeface="メイリオ" pitchFamily="50" charset="-128"/>
                <a:cs typeface="メイリオ" pitchFamily="50" charset="-128"/>
              </a:rPr>
              <a:t>フォーム</a:t>
            </a:r>
            <a:r>
              <a:rPr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pic>
        <p:nvPicPr>
          <p:cNvPr id="57" name="図 5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93208" y="5351918"/>
            <a:ext cx="832500" cy="180000"/>
          </a:xfrm>
          <a:prstGeom prst="rect">
            <a:avLst/>
          </a:prstGeom>
        </p:spPr>
      </p:pic>
      <p:sp>
        <p:nvSpPr>
          <p:cNvPr id="58" name="テキスト ボックス 57"/>
          <p:cNvSpPr txBox="1"/>
          <p:nvPr/>
        </p:nvSpPr>
        <p:spPr>
          <a:xfrm>
            <a:off x="4913444" y="5588168"/>
            <a:ext cx="1879450" cy="1785104"/>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本作業は</a:t>
            </a:r>
            <a:r>
              <a:rPr lang="en-US" altLang="ja-JP" sz="1000" dirty="0" smtClean="0">
                <a:solidFill>
                  <a:srgbClr val="FF0000"/>
                </a:solidFill>
                <a:latin typeface="メイリオ" pitchFamily="50" charset="-128"/>
                <a:ea typeface="メイリオ" pitchFamily="50" charset="-128"/>
                <a:cs typeface="メイリオ" pitchFamily="50" charset="-128"/>
              </a:rPr>
              <a:t>【</a:t>
            </a:r>
            <a:r>
              <a:rPr lang="ja-JP" altLang="en-US" sz="1000" b="1" dirty="0" smtClean="0">
                <a:solidFill>
                  <a:srgbClr val="FF0000"/>
                </a:solidFill>
                <a:latin typeface="メイリオ" pitchFamily="50" charset="-128"/>
                <a:ea typeface="メイリオ" pitchFamily="50" charset="-128"/>
                <a:cs typeface="メイリオ" pitchFamily="50" charset="-128"/>
              </a:rPr>
              <a:t>ワークフロー管理</a:t>
            </a:r>
            <a:r>
              <a:rPr lang="en-US" altLang="ja-JP" sz="1000" dirty="0" smtClean="0">
                <a:solidFill>
                  <a:srgbClr val="FF0000"/>
                </a:solidFill>
                <a:latin typeface="メイリオ" pitchFamily="50" charset="-128"/>
                <a:ea typeface="メイリオ" pitchFamily="50" charset="-128"/>
                <a:cs typeface="メイリオ" pitchFamily="50" charset="-128"/>
              </a:rPr>
              <a:t>】</a:t>
            </a:r>
            <a:r>
              <a:rPr lang="ja-JP" altLang="en-US" sz="1000" dirty="0" smtClean="0">
                <a:solidFill>
                  <a:srgbClr val="FF0000"/>
                </a:solidFill>
                <a:latin typeface="メイリオ" pitchFamily="50" charset="-128"/>
                <a:ea typeface="メイリオ" pitchFamily="50" charset="-128"/>
                <a:cs typeface="メイリオ" pitchFamily="50" charset="-128"/>
              </a:rPr>
              <a:t>の管理者権限を持つ人</a:t>
            </a:r>
            <a:r>
              <a:rPr lang="ja-JP" altLang="en-US" sz="1000" dirty="0" smtClean="0">
                <a:solidFill>
                  <a:prstClr val="black"/>
                </a:solidFill>
                <a:latin typeface="メイリオ" pitchFamily="50" charset="-128"/>
                <a:ea typeface="メイリオ" pitchFamily="50" charset="-128"/>
                <a:cs typeface="メイリオ" pitchFamily="50" charset="-128"/>
              </a:rPr>
              <a:t>のみ実施できます。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そのため</a:t>
            </a:r>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800" dirty="0" smtClean="0">
                <a:solidFill>
                  <a:srgbClr val="FF0000"/>
                </a:solidFill>
                <a:latin typeface="メイリオ" pitchFamily="50" charset="-128"/>
                <a:ea typeface="メイリオ" pitchFamily="50" charset="-128"/>
                <a:cs typeface="メイリオ" pitchFamily="50" charset="-128"/>
              </a:rPr>
              <a:t>●</a:t>
            </a:r>
            <a:r>
              <a:rPr lang="ja-JP" altLang="en-US" sz="1000" dirty="0" smtClean="0">
                <a:solidFill>
                  <a:prstClr val="black"/>
                </a:solidFill>
                <a:latin typeface="メイリオ" pitchFamily="50" charset="-128"/>
                <a:ea typeface="メイリオ" pitchFamily="50" charset="-128"/>
                <a:cs typeface="メイリオ" pitchFamily="50" charset="-128"/>
              </a:rPr>
              <a:t>管理者権限がない：全体設定メニューが表示されません</a:t>
            </a:r>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800" dirty="0" smtClean="0">
                <a:solidFill>
                  <a:srgbClr val="FF0000"/>
                </a:solidFill>
                <a:latin typeface="メイリオ" pitchFamily="50" charset="-128"/>
                <a:ea typeface="メイリオ" pitchFamily="50" charset="-128"/>
                <a:cs typeface="メイリオ" pitchFamily="50" charset="-128"/>
              </a:rPr>
              <a:t>●</a:t>
            </a:r>
            <a:r>
              <a:rPr kumimoji="1" lang="ja-JP" altLang="en-US" sz="1000" dirty="0" smtClean="0">
                <a:solidFill>
                  <a:prstClr val="black"/>
                </a:solidFill>
                <a:latin typeface="メイリオ" pitchFamily="50" charset="-128"/>
                <a:ea typeface="メイリオ" pitchFamily="50" charset="-128"/>
                <a:cs typeface="メイリオ" pitchFamily="50" charset="-128"/>
              </a:rPr>
              <a:t>管理者でもワークフロー管理の管理者権限がない：全体設定メニュー内に</a:t>
            </a:r>
            <a:r>
              <a:rPr kumimoji="1" lang="en-US" altLang="ja-JP" sz="1000" dirty="0" smtClean="0">
                <a:solidFill>
                  <a:srgbClr val="FF0000"/>
                </a:solidFill>
                <a:latin typeface="メイリオ" pitchFamily="50" charset="-128"/>
                <a:ea typeface="メイリオ" pitchFamily="50" charset="-128"/>
                <a:cs typeface="メイリオ" pitchFamily="50" charset="-128"/>
              </a:rPr>
              <a:t>【</a:t>
            </a:r>
            <a:r>
              <a:rPr kumimoji="1" lang="ja-JP" altLang="en-US" sz="1000" dirty="0" smtClean="0">
                <a:solidFill>
                  <a:srgbClr val="FF0000"/>
                </a:solidFill>
                <a:latin typeface="メイリオ" pitchFamily="50" charset="-128"/>
                <a:ea typeface="メイリオ" pitchFamily="50" charset="-128"/>
                <a:cs typeface="メイリオ" pitchFamily="50" charset="-128"/>
              </a:rPr>
              <a:t>ワークフロー管理</a:t>
            </a:r>
            <a:r>
              <a:rPr kumimoji="1" lang="en-US" altLang="ja-JP" sz="1000" dirty="0" smtClean="0">
                <a:solidFill>
                  <a:srgbClr val="FF0000"/>
                </a:solidFill>
                <a:latin typeface="メイリオ" pitchFamily="50" charset="-128"/>
                <a:ea typeface="メイリオ" pitchFamily="50" charset="-128"/>
                <a:cs typeface="メイリオ" pitchFamily="50" charset="-128"/>
              </a:rPr>
              <a:t>】</a:t>
            </a:r>
            <a:r>
              <a:rPr kumimoji="1" lang="ja-JP" altLang="en-US" sz="1000" dirty="0" smtClean="0">
                <a:solidFill>
                  <a:srgbClr val="FF0000"/>
                </a:solidFill>
                <a:latin typeface="メイリオ" pitchFamily="50" charset="-128"/>
                <a:ea typeface="メイリオ" pitchFamily="50" charset="-128"/>
                <a:cs typeface="メイリオ" pitchFamily="50" charset="-128"/>
              </a:rPr>
              <a:t>が表示されません</a:t>
            </a:r>
            <a:endParaRPr kumimoji="1" lang="en-US" altLang="ja-JP" sz="1000" dirty="0" smtClean="0">
              <a:solidFill>
                <a:srgbClr val="FF0000"/>
              </a:solidFill>
              <a:latin typeface="メイリオ" pitchFamily="50" charset="-128"/>
              <a:ea typeface="メイリオ" pitchFamily="50" charset="-128"/>
              <a:cs typeface="メイリオ" pitchFamily="50" charset="-128"/>
            </a:endParaRPr>
          </a:p>
          <a:p>
            <a:r>
              <a:rPr kumimoji="1" lang="ja-JP" altLang="en-US" sz="1000" dirty="0" err="1" smtClean="0">
                <a:solidFill>
                  <a:prstClr val="black"/>
                </a:solidFill>
                <a:latin typeface="メイリオ" pitchFamily="50" charset="-128"/>
                <a:ea typeface="メイリオ" pitchFamily="50" charset="-128"/>
                <a:cs typeface="メイリオ" pitchFamily="50" charset="-128"/>
              </a:rPr>
              <a:t>ので</a:t>
            </a:r>
            <a:r>
              <a:rPr kumimoji="1" lang="ja-JP" altLang="en-US" sz="1000" dirty="0" smtClean="0">
                <a:solidFill>
                  <a:prstClr val="black"/>
                </a:solidFill>
                <a:latin typeface="メイリオ" pitchFamily="50" charset="-128"/>
                <a:ea typeface="メイリオ" pitchFamily="50" charset="-128"/>
                <a:cs typeface="メイリオ" pitchFamily="50" charset="-128"/>
              </a:rPr>
              <a:t>ご注意下さい。</a:t>
            </a:r>
            <a:endParaRPr kumimoji="1" lang="ja-JP" altLang="en-US" sz="1000" dirty="0"/>
          </a:p>
        </p:txBody>
      </p:sp>
      <p:sp>
        <p:nvSpPr>
          <p:cNvPr id="59" name="角丸四角形 58"/>
          <p:cNvSpPr/>
          <p:nvPr/>
        </p:nvSpPr>
        <p:spPr>
          <a:xfrm>
            <a:off x="195542" y="6204672"/>
            <a:ext cx="932613" cy="682897"/>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 name="直線矢印コネクタ 59"/>
          <p:cNvCxnSpPr/>
          <p:nvPr/>
        </p:nvCxnSpPr>
        <p:spPr>
          <a:xfrm flipH="1">
            <a:off x="1128158" y="6373939"/>
            <a:ext cx="3692378" cy="263490"/>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148872" y="7013761"/>
            <a:ext cx="4464496" cy="407804"/>
          </a:xfrm>
          <a:prstGeom prst="rect">
            <a:avLst/>
          </a:prstGeom>
          <a:noFill/>
        </p:spPr>
        <p:txBody>
          <a:bodyPr wrap="square" rtlCol="0">
            <a:spAutoFit/>
          </a:bodyPr>
          <a:lstStyle/>
          <a:p>
            <a:pPr>
              <a:lnSpc>
                <a:spcPts val="1200"/>
              </a:lnSpc>
            </a:pPr>
            <a:r>
              <a:rPr lang="ja-JP" altLang="en-US" sz="1200" dirty="0" smtClean="0">
                <a:latin typeface="メイリオ" pitchFamily="50" charset="-128"/>
                <a:ea typeface="メイリオ" pitchFamily="50" charset="-128"/>
                <a:cs typeface="メイリオ" pitchFamily="50" charset="-128"/>
              </a:rPr>
              <a:t>ワークフローフォーム一覧画面で自動経路入力設定をしたいフォームの</a:t>
            </a:r>
            <a:r>
              <a:rPr lang="ja-JP" altLang="en-US" sz="1200" b="1" dirty="0" smtClean="0">
                <a:latin typeface="メイリオ" pitchFamily="50" charset="-128"/>
                <a:ea typeface="メイリオ" pitchFamily="50" charset="-128"/>
                <a:cs typeface="メイリオ" pitchFamily="50" charset="-128"/>
              </a:rPr>
              <a:t>編集</a:t>
            </a:r>
            <a:r>
              <a:rPr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sp>
        <p:nvSpPr>
          <p:cNvPr id="65" name="強調線吹き出し 1 64"/>
          <p:cNvSpPr/>
          <p:nvPr/>
        </p:nvSpPr>
        <p:spPr>
          <a:xfrm rot="5400000">
            <a:off x="615824" y="7073474"/>
            <a:ext cx="258086" cy="341510"/>
          </a:xfrm>
          <a:prstGeom prst="accentCallout1">
            <a:avLst>
              <a:gd name="adj1" fmla="val 74847"/>
              <a:gd name="adj2" fmla="val 86848"/>
              <a:gd name="adj3" fmla="val -760295"/>
              <a:gd name="adj4" fmla="val 355516"/>
            </a:avLst>
          </a:pr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6" name="角丸四角形 65"/>
          <p:cNvSpPr/>
          <p:nvPr/>
        </p:nvSpPr>
        <p:spPr>
          <a:xfrm>
            <a:off x="3525339" y="7749521"/>
            <a:ext cx="198595" cy="3621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テキスト ボックス 67"/>
          <p:cNvSpPr txBox="1"/>
          <p:nvPr/>
        </p:nvSpPr>
        <p:spPr>
          <a:xfrm>
            <a:off x="4914827" y="7533769"/>
            <a:ext cx="1879450" cy="707886"/>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本マニュアルでは</a:t>
            </a:r>
            <a:r>
              <a:rPr lang="ja-JP" altLang="en-US" sz="1000" b="1" dirty="0" smtClean="0">
                <a:latin typeface="メイリオ" pitchFamily="50" charset="-128"/>
                <a:ea typeface="メイリオ" pitchFamily="50" charset="-128"/>
                <a:cs typeface="メイリオ" pitchFamily="50" charset="-128"/>
              </a:rPr>
              <a:t>編集</a:t>
            </a:r>
            <a:r>
              <a:rPr lang="ja-JP" altLang="en-US" sz="1000" dirty="0" smtClean="0">
                <a:latin typeface="メイリオ" pitchFamily="50" charset="-128"/>
                <a:ea typeface="メイリオ" pitchFamily="50" charset="-128"/>
                <a:cs typeface="メイリオ" pitchFamily="50" charset="-128"/>
              </a:rPr>
              <a:t>手順</a:t>
            </a:r>
            <a:r>
              <a:rPr lang="ja-JP" altLang="en-US" sz="1000" dirty="0" smtClean="0">
                <a:solidFill>
                  <a:prstClr val="black"/>
                </a:solidFill>
                <a:latin typeface="メイリオ" pitchFamily="50" charset="-128"/>
                <a:ea typeface="メイリオ" pitchFamily="50" charset="-128"/>
                <a:cs typeface="メイリオ" pitchFamily="50" charset="-128"/>
              </a:rPr>
              <a:t>を記載しております。</a:t>
            </a:r>
            <a:r>
              <a:rPr lang="ja-JP" altLang="en-US" sz="1000" b="1" dirty="0" smtClean="0">
                <a:latin typeface="メイリオ" pitchFamily="50" charset="-128"/>
                <a:ea typeface="メイリオ" pitchFamily="50" charset="-128"/>
                <a:cs typeface="メイリオ" pitchFamily="50" charset="-128"/>
              </a:rPr>
              <a:t>新規作成</a:t>
            </a:r>
            <a:r>
              <a:rPr lang="ja-JP" altLang="en-US" sz="1000" dirty="0" smtClean="0">
                <a:solidFill>
                  <a:prstClr val="black"/>
                </a:solidFill>
                <a:latin typeface="メイリオ" pitchFamily="50" charset="-128"/>
                <a:ea typeface="メイリオ" pitchFamily="50" charset="-128"/>
                <a:cs typeface="メイリオ" pitchFamily="50" charset="-128"/>
              </a:rPr>
              <a:t>手順の詳細は</a:t>
            </a:r>
            <a:r>
              <a:rPr lang="ja-JP" altLang="en-US" sz="1000" dirty="0" smtClean="0">
                <a:solidFill>
                  <a:srgbClr val="FF9933"/>
                </a:solidFill>
                <a:latin typeface="メイリオ" pitchFamily="50" charset="-128"/>
                <a:ea typeface="メイリオ" pitchFamily="50" charset="-128"/>
                <a:cs typeface="メイリオ" pitchFamily="50" charset="-128"/>
              </a:rPr>
              <a:t>ワークフロー操作マニュアル</a:t>
            </a:r>
            <a:r>
              <a:rPr lang="ja-JP" altLang="en-US" sz="1000" dirty="0" smtClean="0">
                <a:solidFill>
                  <a:prstClr val="black"/>
                </a:solidFill>
                <a:latin typeface="メイリオ" pitchFamily="50" charset="-128"/>
                <a:ea typeface="メイリオ" pitchFamily="50" charset="-128"/>
                <a:cs typeface="メイリオ" pitchFamily="50" charset="-128"/>
              </a:rPr>
              <a:t>をご覧ください。</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69" name="図 6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42015" y="7533770"/>
            <a:ext cx="190476" cy="190476"/>
          </a:xfrm>
          <a:prstGeom prst="rect">
            <a:avLst/>
          </a:prstGeom>
        </p:spPr>
      </p:pic>
      <p:grpSp>
        <p:nvGrpSpPr>
          <p:cNvPr id="70" name="グループ化 69"/>
          <p:cNvGrpSpPr/>
          <p:nvPr/>
        </p:nvGrpSpPr>
        <p:grpSpPr>
          <a:xfrm>
            <a:off x="140668" y="4427984"/>
            <a:ext cx="4247589" cy="300373"/>
            <a:chOff x="322023" y="589161"/>
            <a:chExt cx="2879572" cy="300373"/>
          </a:xfrm>
        </p:grpSpPr>
        <p:sp>
          <p:nvSpPr>
            <p:cNvPr id="75" name="片側の 2 つの角を切り取った四角形 74"/>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2.</a:t>
              </a:r>
              <a:r>
                <a:rPr lang="en-US" altLang="ja-JP" sz="1600" kern="0" dirty="0" smtClean="0">
                  <a:solidFill>
                    <a:schemeClr val="bg1"/>
                  </a:solidFill>
                </a:rPr>
                <a:t> </a:t>
              </a:r>
              <a:r>
                <a:rPr lang="ja-JP" altLang="en-US" sz="1400" b="1" kern="0" dirty="0" smtClean="0">
                  <a:solidFill>
                    <a:schemeClr val="bg1"/>
                  </a:solidFill>
                  <a:ea typeface="メイリオ" pitchFamily="50" charset="-128"/>
                </a:rPr>
                <a:t>ワークフロー</a:t>
              </a:r>
              <a:r>
                <a:rPr lang="ja-JP" altLang="en-US" sz="1400" b="1" kern="0" dirty="0" smtClean="0">
                  <a:solidFill>
                    <a:srgbClr val="FF0000"/>
                  </a:solidFill>
                  <a:ea typeface="メイリオ" pitchFamily="50" charset="-128"/>
                </a:rPr>
                <a:t>フォーム</a:t>
              </a:r>
              <a:r>
                <a:rPr lang="ja-JP" altLang="en-US" sz="1400" kern="0" dirty="0" smtClean="0">
                  <a:solidFill>
                    <a:schemeClr val="bg1"/>
                  </a:solidFill>
                  <a:ea typeface="メイリオ" pitchFamily="50" charset="-128"/>
                </a:rPr>
                <a:t>の作成</a:t>
              </a:r>
              <a:endParaRPr lang="ja-JP" altLang="en-US" sz="1400" kern="0" dirty="0">
                <a:solidFill>
                  <a:schemeClr val="bg1"/>
                </a:solidFill>
                <a:latin typeface="メイリオ" pitchFamily="50" charset="-128"/>
                <a:ea typeface="メイリオ" pitchFamily="50" charset="-128"/>
                <a:cs typeface="メイリオ" pitchFamily="50" charset="-128"/>
              </a:endParaRPr>
            </a:p>
          </p:txBody>
        </p:sp>
        <p:cxnSp>
          <p:nvCxnSpPr>
            <p:cNvPr id="76" name="直線コネクタ 75"/>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sp>
        <p:nvSpPr>
          <p:cNvPr id="46" name="角丸四角形 45"/>
          <p:cNvSpPr/>
          <p:nvPr/>
        </p:nvSpPr>
        <p:spPr>
          <a:xfrm>
            <a:off x="267550" y="6305378"/>
            <a:ext cx="363531" cy="13712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強調線吹き出し 1 46"/>
          <p:cNvSpPr/>
          <p:nvPr/>
        </p:nvSpPr>
        <p:spPr>
          <a:xfrm rot="5400000">
            <a:off x="1856570" y="5742950"/>
            <a:ext cx="258086" cy="683020"/>
          </a:xfrm>
          <a:prstGeom prst="accentCallout1">
            <a:avLst>
              <a:gd name="adj1" fmla="val 74847"/>
              <a:gd name="adj2" fmla="val 86848"/>
              <a:gd name="adj3" fmla="val 249353"/>
              <a:gd name="adj4" fmla="val 174675"/>
            </a:avLst>
          </a:pr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73" name="直線矢印コネクタ 72"/>
          <p:cNvCxnSpPr/>
          <p:nvPr/>
        </p:nvCxnSpPr>
        <p:spPr>
          <a:xfrm flipH="1" flipV="1">
            <a:off x="1423169" y="5709310"/>
            <a:ext cx="3452893" cy="314163"/>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99" name="角丸四角形 98"/>
          <p:cNvSpPr/>
          <p:nvPr/>
        </p:nvSpPr>
        <p:spPr>
          <a:xfrm>
            <a:off x="1985614" y="7421565"/>
            <a:ext cx="416274" cy="224408"/>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0" name="直線矢印コネクタ 99"/>
          <p:cNvCxnSpPr/>
          <p:nvPr/>
        </p:nvCxnSpPr>
        <p:spPr>
          <a:xfrm flipH="1" flipV="1">
            <a:off x="2427790" y="7533770"/>
            <a:ext cx="2232248" cy="92209"/>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3" name="正方形/長方形 2"/>
          <p:cNvSpPr/>
          <p:nvPr/>
        </p:nvSpPr>
        <p:spPr>
          <a:xfrm>
            <a:off x="181877" y="1115616"/>
            <a:ext cx="4478161" cy="246221"/>
          </a:xfrm>
          <a:prstGeom prst="rect">
            <a:avLst/>
          </a:prstGeom>
        </p:spPr>
        <p:txBody>
          <a:bodyPr wrap="square">
            <a:spAutoFit/>
          </a:bodyPr>
          <a:lstStyle/>
          <a:p>
            <a:pPr>
              <a:lnSpc>
                <a:spcPts val="1200"/>
              </a:lnSpc>
            </a:pPr>
            <a:r>
              <a:rPr lang="ja-JP" altLang="en-US" sz="1200" dirty="0">
                <a:latin typeface="メイリオ" pitchFamily="50" charset="-128"/>
                <a:ea typeface="メイリオ" pitchFamily="50" charset="-128"/>
                <a:cs typeface="メイリオ" pitchFamily="50" charset="-128"/>
              </a:rPr>
              <a:t>画面下の</a:t>
            </a:r>
            <a:r>
              <a:rPr lang="ja-JP" altLang="en-US" sz="1200" b="1" dirty="0">
                <a:latin typeface="メイリオ" pitchFamily="50" charset="-128"/>
                <a:ea typeface="メイリオ" pitchFamily="50" charset="-128"/>
                <a:cs typeface="メイリオ" pitchFamily="50" charset="-128"/>
              </a:rPr>
              <a:t>全体設定</a:t>
            </a:r>
            <a:r>
              <a:rPr lang="ja-JP" altLang="en-US" sz="1200" dirty="0">
                <a:latin typeface="メイリオ" pitchFamily="50" charset="-128"/>
                <a:ea typeface="メイリオ" pitchFamily="50" charset="-128"/>
                <a:cs typeface="メイリオ" pitchFamily="50" charset="-128"/>
              </a:rPr>
              <a:t>をクリックして全体設定画面を起動します。</a:t>
            </a:r>
          </a:p>
        </p:txBody>
      </p:sp>
      <p:sp>
        <p:nvSpPr>
          <p:cNvPr id="62" name="強調線吹き出し 1 43"/>
          <p:cNvSpPr/>
          <p:nvPr/>
        </p:nvSpPr>
        <p:spPr>
          <a:xfrm rot="5400000">
            <a:off x="894692" y="1214331"/>
            <a:ext cx="486724" cy="504056"/>
          </a:xfrm>
          <a:custGeom>
            <a:avLst/>
            <a:gdLst>
              <a:gd name="connsiteX0" fmla="*/ 0 w 258086"/>
              <a:gd name="connsiteY0" fmla="*/ 0 h 595949"/>
              <a:gd name="connsiteX1" fmla="*/ 258086 w 258086"/>
              <a:gd name="connsiteY1" fmla="*/ 0 h 595949"/>
              <a:gd name="connsiteX2" fmla="*/ 258086 w 258086"/>
              <a:gd name="connsiteY2" fmla="*/ 595949 h 595949"/>
              <a:gd name="connsiteX3" fmla="*/ 0 w 258086"/>
              <a:gd name="connsiteY3" fmla="*/ 595949 h 595949"/>
              <a:gd name="connsiteX4" fmla="*/ 0 w 258086"/>
              <a:gd name="connsiteY4" fmla="*/ 0 h 595949"/>
              <a:gd name="connsiteX0" fmla="*/ 224143 w 258086"/>
              <a:gd name="connsiteY0" fmla="*/ 0 h 595949"/>
              <a:gd name="connsiteX1" fmla="*/ 224143 w 258086"/>
              <a:gd name="connsiteY1" fmla="*/ 595949 h 595949"/>
              <a:gd name="connsiteX0" fmla="*/ 224143 w 258086"/>
              <a:gd name="connsiteY0" fmla="*/ 313076 h 595949"/>
              <a:gd name="connsiteX1" fmla="*/ 758667 w 258086"/>
              <a:gd name="connsiteY1" fmla="*/ 991737 h 595949"/>
              <a:gd name="connsiteX0" fmla="*/ 0 w 711044"/>
              <a:gd name="connsiteY0" fmla="*/ 0 h 1001262"/>
              <a:gd name="connsiteX1" fmla="*/ 258086 w 711044"/>
              <a:gd name="connsiteY1" fmla="*/ 0 h 1001262"/>
              <a:gd name="connsiteX2" fmla="*/ 258086 w 711044"/>
              <a:gd name="connsiteY2" fmla="*/ 595949 h 1001262"/>
              <a:gd name="connsiteX3" fmla="*/ 0 w 711044"/>
              <a:gd name="connsiteY3" fmla="*/ 595949 h 1001262"/>
              <a:gd name="connsiteX4" fmla="*/ 0 w 711044"/>
              <a:gd name="connsiteY4" fmla="*/ 0 h 1001262"/>
              <a:gd name="connsiteX0" fmla="*/ 224143 w 711044"/>
              <a:gd name="connsiteY0" fmla="*/ 0 h 1001262"/>
              <a:gd name="connsiteX1" fmla="*/ 224143 w 711044"/>
              <a:gd name="connsiteY1" fmla="*/ 595949 h 1001262"/>
              <a:gd name="connsiteX0" fmla="*/ 224143 w 711044"/>
              <a:gd name="connsiteY0" fmla="*/ 313076 h 1001262"/>
              <a:gd name="connsiteX1" fmla="*/ 711044 w 711044"/>
              <a:gd name="connsiteY1" fmla="*/ 1001262 h 1001262"/>
              <a:gd name="connsiteX0" fmla="*/ 0 w 711044"/>
              <a:gd name="connsiteY0" fmla="*/ 0 h 1001262"/>
              <a:gd name="connsiteX1" fmla="*/ 258086 w 711044"/>
              <a:gd name="connsiteY1" fmla="*/ 0 h 1001262"/>
              <a:gd name="connsiteX2" fmla="*/ 227440 w 711044"/>
              <a:gd name="connsiteY2" fmla="*/ 76424 h 1001262"/>
              <a:gd name="connsiteX3" fmla="*/ 258086 w 711044"/>
              <a:gd name="connsiteY3" fmla="*/ 595949 h 1001262"/>
              <a:gd name="connsiteX4" fmla="*/ 0 w 711044"/>
              <a:gd name="connsiteY4" fmla="*/ 595949 h 1001262"/>
              <a:gd name="connsiteX5" fmla="*/ 0 w 711044"/>
              <a:gd name="connsiteY5" fmla="*/ 0 h 1001262"/>
              <a:gd name="connsiteX0" fmla="*/ 224143 w 711044"/>
              <a:gd name="connsiteY0" fmla="*/ 0 h 1001262"/>
              <a:gd name="connsiteX1" fmla="*/ 224143 w 711044"/>
              <a:gd name="connsiteY1" fmla="*/ 595949 h 1001262"/>
              <a:gd name="connsiteX0" fmla="*/ 224143 w 711044"/>
              <a:gd name="connsiteY0" fmla="*/ 313076 h 1001262"/>
              <a:gd name="connsiteX1" fmla="*/ 711044 w 711044"/>
              <a:gd name="connsiteY1" fmla="*/ 1001262 h 1001262"/>
              <a:gd name="connsiteX0" fmla="*/ 0 w 718387"/>
              <a:gd name="connsiteY0" fmla="*/ 0 h 595949"/>
              <a:gd name="connsiteX1" fmla="*/ 258086 w 718387"/>
              <a:gd name="connsiteY1" fmla="*/ 0 h 595949"/>
              <a:gd name="connsiteX2" fmla="*/ 227440 w 718387"/>
              <a:gd name="connsiteY2" fmla="*/ 76424 h 595949"/>
              <a:gd name="connsiteX3" fmla="*/ 258086 w 718387"/>
              <a:gd name="connsiteY3" fmla="*/ 595949 h 595949"/>
              <a:gd name="connsiteX4" fmla="*/ 0 w 718387"/>
              <a:gd name="connsiteY4" fmla="*/ 595949 h 595949"/>
              <a:gd name="connsiteX5" fmla="*/ 0 w 718387"/>
              <a:gd name="connsiteY5" fmla="*/ 0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18387"/>
              <a:gd name="connsiteY0" fmla="*/ 243319 h 595949"/>
              <a:gd name="connsiteX1" fmla="*/ 258086 w 718387"/>
              <a:gd name="connsiteY1" fmla="*/ 0 h 595949"/>
              <a:gd name="connsiteX2" fmla="*/ 227440 w 718387"/>
              <a:gd name="connsiteY2" fmla="*/ 76424 h 595949"/>
              <a:gd name="connsiteX3" fmla="*/ 258086 w 718387"/>
              <a:gd name="connsiteY3" fmla="*/ 595949 h 595949"/>
              <a:gd name="connsiteX4" fmla="*/ 0 w 718387"/>
              <a:gd name="connsiteY4" fmla="*/ 595949 h 595949"/>
              <a:gd name="connsiteX5" fmla="*/ 370714 w 718387"/>
              <a:gd name="connsiteY5" fmla="*/ 243319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18387"/>
              <a:gd name="connsiteY0" fmla="*/ 243319 h 595949"/>
              <a:gd name="connsiteX1" fmla="*/ 559062 w 718387"/>
              <a:gd name="connsiteY1" fmla="*/ 391219 h 595949"/>
              <a:gd name="connsiteX2" fmla="*/ 227440 w 718387"/>
              <a:gd name="connsiteY2" fmla="*/ 76424 h 595949"/>
              <a:gd name="connsiteX3" fmla="*/ 258086 w 718387"/>
              <a:gd name="connsiteY3" fmla="*/ 595949 h 595949"/>
              <a:gd name="connsiteX4" fmla="*/ 0 w 718387"/>
              <a:gd name="connsiteY4" fmla="*/ 595949 h 595949"/>
              <a:gd name="connsiteX5" fmla="*/ 370714 w 718387"/>
              <a:gd name="connsiteY5" fmla="*/ 243319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03705"/>
              <a:gd name="connsiteY0" fmla="*/ 243319 h 595949"/>
              <a:gd name="connsiteX1" fmla="*/ 559062 w 703705"/>
              <a:gd name="connsiteY1" fmla="*/ 391219 h 595949"/>
              <a:gd name="connsiteX2" fmla="*/ 227440 w 703705"/>
              <a:gd name="connsiteY2" fmla="*/ 76424 h 595949"/>
              <a:gd name="connsiteX3" fmla="*/ 258086 w 703705"/>
              <a:gd name="connsiteY3" fmla="*/ 595949 h 595949"/>
              <a:gd name="connsiteX4" fmla="*/ 0 w 703705"/>
              <a:gd name="connsiteY4" fmla="*/ 595949 h 595949"/>
              <a:gd name="connsiteX5" fmla="*/ 370714 w 703705"/>
              <a:gd name="connsiteY5" fmla="*/ 243319 h 595949"/>
              <a:gd name="connsiteX0" fmla="*/ 224143 w 703705"/>
              <a:gd name="connsiteY0" fmla="*/ 0 h 595949"/>
              <a:gd name="connsiteX1" fmla="*/ 224143 w 703705"/>
              <a:gd name="connsiteY1" fmla="*/ 595949 h 595949"/>
              <a:gd name="connsiteX0" fmla="*/ 224143 w 703705"/>
              <a:gd name="connsiteY0" fmla="*/ 313076 h 595949"/>
              <a:gd name="connsiteX1" fmla="*/ 703705 w 703705"/>
              <a:gd name="connsiteY1" fmla="*/ 304701 h 595949"/>
              <a:gd name="connsiteX0" fmla="*/ 370714 w 747750"/>
              <a:gd name="connsiteY0" fmla="*/ 243319 h 595949"/>
              <a:gd name="connsiteX1" fmla="*/ 559062 w 747750"/>
              <a:gd name="connsiteY1" fmla="*/ 391219 h 595949"/>
              <a:gd name="connsiteX2" fmla="*/ 227440 w 747750"/>
              <a:gd name="connsiteY2" fmla="*/ 76424 h 595949"/>
              <a:gd name="connsiteX3" fmla="*/ 258086 w 747750"/>
              <a:gd name="connsiteY3" fmla="*/ 595949 h 595949"/>
              <a:gd name="connsiteX4" fmla="*/ 0 w 747750"/>
              <a:gd name="connsiteY4" fmla="*/ 595949 h 595949"/>
              <a:gd name="connsiteX5" fmla="*/ 370714 w 747750"/>
              <a:gd name="connsiteY5" fmla="*/ 243319 h 595949"/>
              <a:gd name="connsiteX0" fmla="*/ 224143 w 747750"/>
              <a:gd name="connsiteY0" fmla="*/ 0 h 595949"/>
              <a:gd name="connsiteX1" fmla="*/ 224143 w 747750"/>
              <a:gd name="connsiteY1" fmla="*/ 595949 h 595949"/>
              <a:gd name="connsiteX0" fmla="*/ 224143 w 747750"/>
              <a:gd name="connsiteY0" fmla="*/ 313076 h 595949"/>
              <a:gd name="connsiteX1" fmla="*/ 747750 w 747750"/>
              <a:gd name="connsiteY1" fmla="*/ 171114 h 595949"/>
              <a:gd name="connsiteX0" fmla="*/ 370714 w 747750"/>
              <a:gd name="connsiteY0" fmla="*/ 243319 h 595949"/>
              <a:gd name="connsiteX1" fmla="*/ 559062 w 747750"/>
              <a:gd name="connsiteY1" fmla="*/ 391219 h 595949"/>
              <a:gd name="connsiteX2" fmla="*/ 227440 w 747750"/>
              <a:gd name="connsiteY2" fmla="*/ 76424 h 595949"/>
              <a:gd name="connsiteX3" fmla="*/ 258086 w 747750"/>
              <a:gd name="connsiteY3" fmla="*/ 595949 h 595949"/>
              <a:gd name="connsiteX4" fmla="*/ 0 w 747750"/>
              <a:gd name="connsiteY4" fmla="*/ 595949 h 595949"/>
              <a:gd name="connsiteX5" fmla="*/ 370714 w 747750"/>
              <a:gd name="connsiteY5" fmla="*/ 243319 h 595949"/>
              <a:gd name="connsiteX0" fmla="*/ 224143 w 747750"/>
              <a:gd name="connsiteY0" fmla="*/ 0 h 595949"/>
              <a:gd name="connsiteX1" fmla="*/ 224143 w 747750"/>
              <a:gd name="connsiteY1" fmla="*/ 595949 h 595949"/>
              <a:gd name="connsiteX0" fmla="*/ 224143 w 747750"/>
              <a:gd name="connsiteY0" fmla="*/ 313076 h 595949"/>
              <a:gd name="connsiteX1" fmla="*/ 747750 w 747750"/>
              <a:gd name="connsiteY1" fmla="*/ 171114 h 595949"/>
            </a:gdLst>
            <a:ahLst/>
            <a:cxnLst>
              <a:cxn ang="0">
                <a:pos x="connsiteX0" y="connsiteY0"/>
              </a:cxn>
              <a:cxn ang="0">
                <a:pos x="connsiteX1" y="connsiteY1"/>
              </a:cxn>
            </a:cxnLst>
            <a:rect l="l" t="t" r="r" b="b"/>
            <a:pathLst>
              <a:path w="747750" h="595949" stroke="0" extrusionOk="0">
                <a:moveTo>
                  <a:pt x="370714" y="243319"/>
                </a:moveTo>
                <a:lnTo>
                  <a:pt x="559062" y="391219"/>
                </a:lnTo>
                <a:cubicBezTo>
                  <a:pt x="557411" y="493029"/>
                  <a:pt x="229091" y="-25386"/>
                  <a:pt x="227440" y="76424"/>
                </a:cubicBezTo>
                <a:lnTo>
                  <a:pt x="258086" y="595949"/>
                </a:lnTo>
                <a:lnTo>
                  <a:pt x="0" y="595949"/>
                </a:lnTo>
                <a:lnTo>
                  <a:pt x="370714" y="243319"/>
                </a:lnTo>
                <a:close/>
              </a:path>
              <a:path w="747750" h="595949" fill="none" extrusionOk="0">
                <a:moveTo>
                  <a:pt x="224143" y="0"/>
                </a:moveTo>
                <a:close/>
                <a:cubicBezTo>
                  <a:pt x="224143" y="198650"/>
                  <a:pt x="224143" y="397299"/>
                  <a:pt x="224143" y="595949"/>
                </a:cubicBezTo>
              </a:path>
              <a:path w="747750" h="595949" fill="none" extrusionOk="0">
                <a:moveTo>
                  <a:pt x="224143" y="313076"/>
                </a:moveTo>
                <a:cubicBezTo>
                  <a:pt x="402318" y="539296"/>
                  <a:pt x="547552" y="226381"/>
                  <a:pt x="747750" y="171114"/>
                </a:cubicBezTo>
              </a:path>
            </a:pathLst>
          </a:cu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a:off x="1140702" y="1709721"/>
            <a:ext cx="363531" cy="1962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5543" y="2195736"/>
            <a:ext cx="4005394" cy="1997551"/>
          </a:xfrm>
          <a:prstGeom prst="rect">
            <a:avLst/>
          </a:prstGeom>
        </p:spPr>
      </p:pic>
      <p:cxnSp>
        <p:nvCxnSpPr>
          <p:cNvPr id="98" name="直線コネクタ 97"/>
          <p:cNvCxnSpPr/>
          <p:nvPr/>
        </p:nvCxnSpPr>
        <p:spPr>
          <a:xfrm>
            <a:off x="5008682" y="4571675"/>
            <a:ext cx="1207285" cy="0"/>
          </a:xfrm>
          <a:prstGeom prst="line">
            <a:avLst/>
          </a:prstGeom>
          <a:ln w="38100">
            <a:solidFill>
              <a:srgbClr val="4A7EBB">
                <a:alpha val="40000"/>
              </a:srgbClr>
            </a:solidFill>
            <a:prstDash val="sysDot"/>
          </a:ln>
        </p:spPr>
        <p:style>
          <a:lnRef idx="1">
            <a:schemeClr val="accent1"/>
          </a:lnRef>
          <a:fillRef idx="0">
            <a:schemeClr val="accent1"/>
          </a:fillRef>
          <a:effectRef idx="0">
            <a:schemeClr val="accent1"/>
          </a:effectRef>
          <a:fontRef idx="minor">
            <a:schemeClr val="tx1"/>
          </a:fontRef>
        </p:style>
      </p:cxnSp>
      <p:pic>
        <p:nvPicPr>
          <p:cNvPr id="102" name="図 10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9824" y="1252956"/>
            <a:ext cx="832500" cy="180000"/>
          </a:xfrm>
          <a:prstGeom prst="rect">
            <a:avLst/>
          </a:prstGeom>
        </p:spPr>
      </p:pic>
      <p:sp>
        <p:nvSpPr>
          <p:cNvPr id="6" name="正方形/長方形 5"/>
          <p:cNvSpPr/>
          <p:nvPr/>
        </p:nvSpPr>
        <p:spPr>
          <a:xfrm>
            <a:off x="4780742" y="1476251"/>
            <a:ext cx="1993885" cy="553998"/>
          </a:xfrm>
          <a:prstGeom prst="rect">
            <a:avLst/>
          </a:prstGeom>
        </p:spPr>
        <p:txBody>
          <a:bodyPr wrap="square">
            <a:spAutoFit/>
          </a:bodyPr>
          <a:lstStyle/>
          <a:p>
            <a:r>
              <a:rPr lang="ja-JP" altLang="en-US" sz="1000" dirty="0">
                <a:solidFill>
                  <a:prstClr val="black"/>
                </a:solidFill>
                <a:latin typeface="メイリオ" pitchFamily="50" charset="-128"/>
                <a:ea typeface="メイリオ" pitchFamily="50" charset="-128"/>
                <a:cs typeface="メイリオ" pitchFamily="50" charset="-128"/>
              </a:rPr>
              <a:t>本作業は</a:t>
            </a:r>
            <a:r>
              <a:rPr lang="en-US" altLang="ja-JP" sz="1000" dirty="0" smtClean="0">
                <a:solidFill>
                  <a:srgbClr val="FF0000"/>
                </a:solidFill>
                <a:latin typeface="メイリオ" pitchFamily="50" charset="-128"/>
                <a:ea typeface="メイリオ" pitchFamily="50" charset="-128"/>
                <a:cs typeface="メイリオ" pitchFamily="50" charset="-128"/>
              </a:rPr>
              <a:t>【</a:t>
            </a:r>
            <a:r>
              <a:rPr lang="ja-JP" altLang="en-US" sz="1000" dirty="0" smtClean="0">
                <a:solidFill>
                  <a:srgbClr val="FF0000"/>
                </a:solidFill>
                <a:latin typeface="メイリオ" pitchFamily="50" charset="-128"/>
                <a:ea typeface="メイリオ" pitchFamily="50" charset="-128"/>
                <a:cs typeface="メイリオ" pitchFamily="50" charset="-128"/>
              </a:rPr>
              <a:t>グループ・ユーザー・組織</a:t>
            </a:r>
            <a:r>
              <a:rPr lang="en-US" altLang="ja-JP" sz="1000" dirty="0" smtClean="0">
                <a:solidFill>
                  <a:srgbClr val="FF0000"/>
                </a:solidFill>
                <a:latin typeface="メイリオ" pitchFamily="50" charset="-128"/>
                <a:ea typeface="メイリオ" pitchFamily="50" charset="-128"/>
                <a:cs typeface="メイリオ" pitchFamily="50" charset="-128"/>
              </a:rPr>
              <a:t>】</a:t>
            </a:r>
            <a:r>
              <a:rPr lang="ja-JP" altLang="en-US" sz="1000" dirty="0">
                <a:solidFill>
                  <a:srgbClr val="FF0000"/>
                </a:solidFill>
                <a:latin typeface="メイリオ" pitchFamily="50" charset="-128"/>
                <a:ea typeface="メイリオ" pitchFamily="50" charset="-128"/>
                <a:cs typeface="メイリオ" pitchFamily="50" charset="-128"/>
              </a:rPr>
              <a:t>の管理者権限を持つ人</a:t>
            </a:r>
            <a:r>
              <a:rPr lang="ja-JP" altLang="en-US" sz="1000" dirty="0">
                <a:solidFill>
                  <a:prstClr val="black"/>
                </a:solidFill>
                <a:latin typeface="メイリオ" pitchFamily="50" charset="-128"/>
                <a:ea typeface="メイリオ" pitchFamily="50" charset="-128"/>
                <a:cs typeface="メイリオ" pitchFamily="50" charset="-128"/>
              </a:rPr>
              <a:t>のみ実施できます</a:t>
            </a:r>
            <a:r>
              <a:rPr lang="ja-JP" altLang="en-US" sz="1000" dirty="0" smtClean="0">
                <a:solidFill>
                  <a:prstClr val="black"/>
                </a:solidFill>
                <a:latin typeface="メイリオ" pitchFamily="50" charset="-128"/>
                <a:ea typeface="メイリオ" pitchFamily="50" charset="-128"/>
                <a:cs typeface="メイリオ" pitchFamily="50" charset="-128"/>
              </a:rPr>
              <a:t>。</a:t>
            </a:r>
            <a:endParaRPr lang="en-US" altLang="ja-JP" sz="1000" dirty="0">
              <a:solidFill>
                <a:prstClr val="black"/>
              </a:solidFill>
              <a:latin typeface="メイリオ" pitchFamily="50" charset="-128"/>
              <a:ea typeface="メイリオ" pitchFamily="50" charset="-128"/>
              <a:cs typeface="メイリオ" pitchFamily="50" charset="-128"/>
            </a:endParaRPr>
          </a:p>
        </p:txBody>
      </p:sp>
      <p:pic>
        <p:nvPicPr>
          <p:cNvPr id="103" name="SmartArt プレースホルダー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80742" y="2245118"/>
            <a:ext cx="695238" cy="216667"/>
          </a:xfrm>
          <a:prstGeom prst="rect">
            <a:avLst/>
          </a:prstGeom>
        </p:spPr>
      </p:pic>
      <p:sp>
        <p:nvSpPr>
          <p:cNvPr id="8" name="正方形/長方形 7"/>
          <p:cNvSpPr/>
          <p:nvPr/>
        </p:nvSpPr>
        <p:spPr>
          <a:xfrm>
            <a:off x="4876062" y="2461785"/>
            <a:ext cx="1956980" cy="1631216"/>
          </a:xfrm>
          <a:prstGeom prst="rect">
            <a:avLst/>
          </a:prstGeom>
        </p:spPr>
        <p:txBody>
          <a:bodyPr wrap="square">
            <a:spAutoFit/>
          </a:bodyPr>
          <a:lstStyle/>
          <a:p>
            <a:r>
              <a:rPr lang="ja-JP" altLang="en-US" sz="1000" b="1" dirty="0" smtClean="0">
                <a:solidFill>
                  <a:prstClr val="black"/>
                </a:solidFill>
                <a:latin typeface="メイリオ" pitchFamily="50" charset="-128"/>
                <a:ea typeface="メイリオ" pitchFamily="50" charset="-128"/>
                <a:cs typeface="メイリオ" pitchFamily="50" charset="-128"/>
              </a:rPr>
              <a:t>予めグループ設定を行っておくと自動経路選択設定が簡単に行うことができます。</a:t>
            </a:r>
            <a:endParaRPr lang="en-US" altLang="ja-JP" sz="1000" b="1" dirty="0" smtClean="0">
              <a:solidFill>
                <a:prstClr val="black"/>
              </a:solidFill>
              <a:latin typeface="メイリオ" pitchFamily="50" charset="-128"/>
              <a:ea typeface="メイリオ" pitchFamily="50" charset="-128"/>
              <a:cs typeface="メイリオ" pitchFamily="50" charset="-128"/>
            </a:endParaRPr>
          </a:p>
          <a:p>
            <a:endParaRPr lang="en-US" altLang="ja-JP" sz="1000" b="1" dirty="0" smtClean="0">
              <a:solidFill>
                <a:prstClr val="black"/>
              </a:solidFill>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まず、</a:t>
            </a:r>
            <a:r>
              <a:rPr lang="ja-JP" altLang="en-US" sz="1000" b="1" dirty="0" smtClean="0">
                <a:solidFill>
                  <a:prstClr val="black"/>
                </a:solidFill>
                <a:latin typeface="メイリオ" pitchFamily="50" charset="-128"/>
                <a:ea typeface="メイリオ" pitchFamily="50" charset="-128"/>
                <a:cs typeface="メイリオ" pitchFamily="50" charset="-128"/>
              </a:rPr>
              <a:t>「グループ」</a:t>
            </a:r>
            <a:r>
              <a:rPr lang="ja-JP" altLang="en-US" sz="1000" dirty="0" smtClean="0">
                <a:solidFill>
                  <a:prstClr val="black"/>
                </a:solidFill>
                <a:latin typeface="メイリオ" pitchFamily="50" charset="-128"/>
                <a:ea typeface="メイリオ" pitchFamily="50" charset="-128"/>
                <a:cs typeface="メイリオ" pitchFamily="50" charset="-128"/>
              </a:rPr>
              <a:t>にて、所属部署グループと役職グループを作成します。そして、</a:t>
            </a:r>
            <a:r>
              <a:rPr lang="ja-JP" altLang="en-US" sz="1000" b="1" dirty="0" smtClean="0">
                <a:solidFill>
                  <a:prstClr val="black"/>
                </a:solidFill>
                <a:latin typeface="メイリオ" pitchFamily="50" charset="-128"/>
                <a:ea typeface="メイリオ" pitchFamily="50" charset="-128"/>
                <a:cs typeface="メイリオ" pitchFamily="50" charset="-128"/>
              </a:rPr>
              <a:t>「所属と組織」</a:t>
            </a:r>
            <a:r>
              <a:rPr lang="ja-JP" altLang="en-US" sz="1000" dirty="0" smtClean="0">
                <a:solidFill>
                  <a:prstClr val="black"/>
                </a:solidFill>
                <a:latin typeface="メイリオ" pitchFamily="50" charset="-128"/>
                <a:ea typeface="メイリオ" pitchFamily="50" charset="-128"/>
                <a:cs typeface="メイリオ" pitchFamily="50" charset="-128"/>
              </a:rPr>
              <a:t>にて登録済みユーザーを各グループへ入れていきます。</a:t>
            </a:r>
            <a:endParaRPr lang="en-US" altLang="ja-JP" sz="1000" dirty="0">
              <a:solidFill>
                <a:prstClr val="black"/>
              </a:solidFill>
              <a:latin typeface="メイリオ" pitchFamily="50" charset="-128"/>
              <a:ea typeface="メイリオ" pitchFamily="50" charset="-128"/>
              <a:cs typeface="メイリオ" pitchFamily="50" charset="-128"/>
            </a:endParaRPr>
          </a:p>
        </p:txBody>
      </p:sp>
      <p:sp>
        <p:nvSpPr>
          <p:cNvPr id="104" name="角丸四角形 103"/>
          <p:cNvSpPr/>
          <p:nvPr/>
        </p:nvSpPr>
        <p:spPr>
          <a:xfrm>
            <a:off x="124237" y="3518587"/>
            <a:ext cx="899750"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5" name="直線矢印コネクタ 104"/>
          <p:cNvCxnSpPr/>
          <p:nvPr/>
        </p:nvCxnSpPr>
        <p:spPr>
          <a:xfrm flipH="1">
            <a:off x="1059638" y="2843808"/>
            <a:ext cx="3721104" cy="845503"/>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45" name="Picture 4" descr="C:\Users\sgwpc\Desktop\yoshiiさん\iQubeその他\web用のマニュアルを作る作業\gazou\arrow008_darkblue.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42015" y="5004744"/>
            <a:ext cx="171429" cy="171429"/>
          </a:xfrm>
          <a:prstGeom prst="rect">
            <a:avLst/>
          </a:prstGeom>
          <a:noFill/>
          <a:extLst>
            <a:ext uri="{909E8E84-426E-40DD-AFC4-6F175D3DCCD1}">
              <a14:hiddenFill xmlns:a14="http://schemas.microsoft.com/office/drawing/2010/main">
                <a:solidFill>
                  <a:srgbClr val="FFFFFF"/>
                </a:solidFill>
              </a14:hiddenFill>
            </a:ext>
          </a:extLst>
        </p:spPr>
      </p:pic>
      <p:sp>
        <p:nvSpPr>
          <p:cNvPr id="48" name="テキスト ボックス 47"/>
          <p:cNvSpPr txBox="1"/>
          <p:nvPr/>
        </p:nvSpPr>
        <p:spPr>
          <a:xfrm>
            <a:off x="4884375" y="4945548"/>
            <a:ext cx="2013919" cy="271869"/>
          </a:xfrm>
          <a:prstGeom prst="rect">
            <a:avLst/>
          </a:prstGeom>
          <a:noFill/>
        </p:spPr>
        <p:txBody>
          <a:bodyPr wrap="square" rtlCol="0">
            <a:spAutoFit/>
          </a:bodyPr>
          <a:lstStyle/>
          <a:p>
            <a:pPr>
              <a:lnSpc>
                <a:spcPts val="1400"/>
              </a:lnSpc>
            </a:pPr>
            <a:r>
              <a:rPr kumimoji="1" lang="ja-JP" altLang="en-US" sz="1050" dirty="0" smtClean="0">
                <a:latin typeface="メイリオ" pitchFamily="50" charset="-128"/>
                <a:ea typeface="メイリオ" pitchFamily="50" charset="-128"/>
                <a:cs typeface="メイリオ" pitchFamily="50" charset="-128"/>
              </a:rPr>
              <a:t>ワークフローフォームの作成</a:t>
            </a:r>
            <a:endParaRPr kumimoji="1" lang="ja-JP" altLang="en-US" sz="105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316331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4"/>
          <p:cNvSpPr txBox="1">
            <a:spLocks/>
          </p:cNvSpPr>
          <p:nvPr/>
        </p:nvSpPr>
        <p:spPr>
          <a:xfrm>
            <a:off x="-15403" y="35496"/>
            <a:ext cx="5793088"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en-US" altLang="ja-JP" sz="2400" b="1" dirty="0" smtClean="0">
                <a:solidFill>
                  <a:schemeClr val="tx2">
                    <a:lumMod val="60000"/>
                    <a:lumOff val="40000"/>
                  </a:schemeClr>
                </a:solidFill>
                <a:effectLst>
                  <a:reflection blurRad="6350" stA="55000" endA="300" endPos="20000" dir="5400000" sy="-100000" algn="bl" rotWithShape="0"/>
                </a:effectLst>
                <a:latin typeface="Arial Black" panose="020B0A04020102020204" pitchFamily="34" charset="0"/>
                <a:ea typeface="HG明朝E"/>
              </a:rPr>
              <a:t>1.</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自動経路選択設定手順</a:t>
            </a:r>
            <a:r>
              <a:rPr lang="en-US" altLang="ja-JP"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a:t>
            </a:r>
            <a:r>
              <a:rPr lang="ja-JP" altLang="en-US" sz="2400" b="1" dirty="0">
                <a:solidFill>
                  <a:schemeClr val="tx2">
                    <a:lumMod val="60000"/>
                    <a:lumOff val="40000"/>
                  </a:schemeClr>
                </a:solidFill>
                <a:effectLst>
                  <a:reflection blurRad="6350" stA="55000" endA="300" endPos="20000" dir="5400000" sy="-100000" algn="bl" rotWithShape="0"/>
                </a:effectLst>
                <a:latin typeface="Bookman Old Style"/>
                <a:ea typeface="HG明朝E"/>
              </a:rPr>
              <a:t>２</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22" name="グループ化 21"/>
          <p:cNvGrpSpPr/>
          <p:nvPr/>
        </p:nvGrpSpPr>
        <p:grpSpPr>
          <a:xfrm>
            <a:off x="250015" y="683568"/>
            <a:ext cx="4247589" cy="300373"/>
            <a:chOff x="322023" y="589161"/>
            <a:chExt cx="2879572" cy="300373"/>
          </a:xfrm>
        </p:grpSpPr>
        <p:sp>
          <p:nvSpPr>
            <p:cNvPr id="19" name="片側の 2 つの角を切り取った四角形 18"/>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ja-JP" altLang="en-US" sz="1600" b="1" kern="0" dirty="0">
                  <a:solidFill>
                    <a:schemeClr val="bg1"/>
                  </a:solidFill>
                  <a:latin typeface="Arial Black" pitchFamily="34" charset="0"/>
                  <a:ea typeface="HGPｺﾞｼｯｸE" pitchFamily="50" charset="-128"/>
                </a:rPr>
                <a:t>３</a:t>
              </a:r>
              <a:r>
                <a:rPr lang="en-US" altLang="ja-JP" sz="1600" b="1" kern="0" dirty="0" smtClean="0">
                  <a:solidFill>
                    <a:schemeClr val="bg1"/>
                  </a:solidFill>
                  <a:latin typeface="Arial Black" pitchFamily="34" charset="0"/>
                  <a:ea typeface="HGPｺﾞｼｯｸE" pitchFamily="50" charset="-128"/>
                </a:rPr>
                <a:t>.</a:t>
              </a:r>
              <a:r>
                <a:rPr lang="en-US" altLang="ja-JP" sz="1600" kern="0" dirty="0" smtClean="0">
                  <a:solidFill>
                    <a:schemeClr val="bg1"/>
                  </a:solidFill>
                </a:rPr>
                <a:t> </a:t>
              </a:r>
              <a:r>
                <a:rPr lang="ja-JP" altLang="en-US" sz="1400" b="1" kern="0" dirty="0" smtClean="0">
                  <a:solidFill>
                    <a:schemeClr val="bg1"/>
                  </a:solidFill>
                  <a:ea typeface="メイリオ" pitchFamily="50" charset="-128"/>
                </a:rPr>
                <a:t>フォームの設定</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a:xfrm>
            <a:off x="135152" y="539552"/>
            <a:ext cx="6579973" cy="0"/>
          </a:xfrm>
          <a:prstGeom prst="line">
            <a:avLst/>
          </a:prstGeom>
          <a:ln w="3175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2" name="図 1"/>
          <p:cNvPicPr>
            <a:picLocks noChangeAspect="1"/>
          </p:cNvPicPr>
          <p:nvPr/>
        </p:nvPicPr>
        <p:blipFill rotWithShape="1">
          <a:blip r:embed="rId2">
            <a:extLst>
              <a:ext uri="{28A0092B-C50C-407E-A947-70E740481C1C}">
                <a14:useLocalDpi xmlns:a14="http://schemas.microsoft.com/office/drawing/2010/main" val="0"/>
              </a:ext>
            </a:extLst>
          </a:blip>
          <a:srcRect b="1381"/>
          <a:stretch/>
        </p:blipFill>
        <p:spPr>
          <a:xfrm>
            <a:off x="181877" y="1619672"/>
            <a:ext cx="4301961" cy="2453564"/>
          </a:xfrm>
          <a:prstGeom prst="rect">
            <a:avLst/>
          </a:prstGeom>
        </p:spPr>
      </p:pic>
      <p:sp>
        <p:nvSpPr>
          <p:cNvPr id="44" name="正方形/長方形 43"/>
          <p:cNvSpPr/>
          <p:nvPr/>
        </p:nvSpPr>
        <p:spPr>
          <a:xfrm>
            <a:off x="134728" y="1282578"/>
            <a:ext cx="4478161" cy="253916"/>
          </a:xfrm>
          <a:prstGeom prst="rect">
            <a:avLst/>
          </a:prstGeom>
        </p:spPr>
        <p:txBody>
          <a:bodyPr wrap="square">
            <a:spAutoFit/>
          </a:bodyPr>
          <a:lstStyle/>
          <a:p>
            <a:pPr>
              <a:lnSpc>
                <a:spcPts val="1200"/>
              </a:lnSpc>
            </a:pPr>
            <a:r>
              <a:rPr lang="ja-JP" altLang="en-US" sz="1200" dirty="0" smtClean="0">
                <a:latin typeface="メイリオ" pitchFamily="50" charset="-128"/>
                <a:ea typeface="メイリオ" pitchFamily="50" charset="-128"/>
                <a:cs typeface="メイリオ" pitchFamily="50" charset="-128"/>
              </a:rPr>
              <a:t>ワークフロー共通項目から「</a:t>
            </a:r>
            <a:r>
              <a:rPr lang="ja-JP" altLang="en-US" sz="1200" b="1" dirty="0" smtClean="0">
                <a:latin typeface="メイリオ" pitchFamily="50" charset="-128"/>
                <a:ea typeface="メイリオ" pitchFamily="50" charset="-128"/>
                <a:cs typeface="メイリオ" pitchFamily="50" charset="-128"/>
              </a:rPr>
              <a:t>編集する</a:t>
            </a:r>
            <a:r>
              <a:rPr lang="ja-JP" altLang="en-US" sz="1200" dirty="0" smtClean="0">
                <a:latin typeface="メイリオ" pitchFamily="50" charset="-128"/>
                <a:ea typeface="メイリオ" pitchFamily="50" charset="-128"/>
                <a:cs typeface="メイリオ" pitchFamily="50" charset="-128"/>
              </a:rPr>
              <a:t>」をクリックします。</a:t>
            </a:r>
            <a:endParaRPr lang="en-US" altLang="ja-JP" sz="1200" dirty="0" smtClean="0">
              <a:latin typeface="メイリオ" pitchFamily="50" charset="-128"/>
              <a:ea typeface="メイリオ" pitchFamily="50" charset="-128"/>
              <a:cs typeface="メイリオ" pitchFamily="50" charset="-128"/>
            </a:endParaRPr>
          </a:p>
        </p:txBody>
      </p:sp>
      <p:sp>
        <p:nvSpPr>
          <p:cNvPr id="45" name="角丸四角形 44"/>
          <p:cNvSpPr/>
          <p:nvPr/>
        </p:nvSpPr>
        <p:spPr>
          <a:xfrm>
            <a:off x="2082989" y="2067156"/>
            <a:ext cx="453773" cy="1962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強調線吹き出し 1 47"/>
          <p:cNvSpPr/>
          <p:nvPr/>
        </p:nvSpPr>
        <p:spPr>
          <a:xfrm rot="5400000">
            <a:off x="2442268" y="1070111"/>
            <a:ext cx="258086" cy="683020"/>
          </a:xfrm>
          <a:prstGeom prst="accentCallout1">
            <a:avLst>
              <a:gd name="adj1" fmla="val 74847"/>
              <a:gd name="adj2" fmla="val 86848"/>
              <a:gd name="adj3" fmla="val 84181"/>
              <a:gd name="adj4" fmla="val 285107"/>
            </a:avLst>
          </a:pr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0" name="角丸四角形 49"/>
          <p:cNvSpPr/>
          <p:nvPr/>
        </p:nvSpPr>
        <p:spPr>
          <a:xfrm>
            <a:off x="267330" y="2627784"/>
            <a:ext cx="1145446" cy="34144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3" name="図 5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5797" y="1360664"/>
            <a:ext cx="832500" cy="180000"/>
          </a:xfrm>
          <a:prstGeom prst="rect">
            <a:avLst/>
          </a:prstGeom>
        </p:spPr>
      </p:pic>
      <p:sp>
        <p:nvSpPr>
          <p:cNvPr id="54" name="正方形/長方形 53"/>
          <p:cNvSpPr/>
          <p:nvPr/>
        </p:nvSpPr>
        <p:spPr>
          <a:xfrm>
            <a:off x="4752639" y="1631949"/>
            <a:ext cx="1993885" cy="1323439"/>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自動経路入力を設定するためには、</a:t>
            </a:r>
            <a:r>
              <a:rPr lang="ja-JP" altLang="en-US" sz="1000" b="1" dirty="0" smtClean="0">
                <a:solidFill>
                  <a:prstClr val="black"/>
                </a:solidFill>
                <a:latin typeface="メイリオ" pitchFamily="50" charset="-128"/>
                <a:ea typeface="メイリオ" pitchFamily="50" charset="-128"/>
                <a:cs typeface="メイリオ" pitchFamily="50" charset="-128"/>
              </a:rPr>
              <a:t>「グループ」が「有効」になっていなければなりません。</a:t>
            </a:r>
            <a:endParaRPr lang="en-US" altLang="ja-JP" sz="1000" b="1" dirty="0" smtClean="0">
              <a:solidFill>
                <a:prstClr val="black"/>
              </a:solidFill>
              <a:latin typeface="メイリオ" pitchFamily="50" charset="-128"/>
              <a:ea typeface="メイリオ" pitchFamily="50" charset="-128"/>
              <a:cs typeface="メイリオ" pitchFamily="50" charset="-128"/>
            </a:endParaRPr>
          </a:p>
          <a:p>
            <a:r>
              <a:rPr lang="ja-JP" altLang="en-US" sz="1000" dirty="0" smtClean="0">
                <a:solidFill>
                  <a:prstClr val="black"/>
                </a:solidFill>
                <a:latin typeface="メイリオ" pitchFamily="50" charset="-128"/>
                <a:ea typeface="メイリオ" pitchFamily="50" charset="-128"/>
                <a:cs typeface="メイリオ" pitchFamily="50" charset="-128"/>
              </a:rPr>
              <a:t>デフォルトではグループ編集は有効になっているものの、もし無効になっているフォームについては設定を修正する必要があります。</a:t>
            </a:r>
            <a:endParaRPr lang="en-US" altLang="ja-JP" sz="1000" dirty="0">
              <a:solidFill>
                <a:prstClr val="black"/>
              </a:solidFill>
              <a:latin typeface="メイリオ" pitchFamily="50" charset="-128"/>
              <a:ea typeface="メイリオ" pitchFamily="50" charset="-128"/>
              <a:cs typeface="メイリオ" pitchFamily="50" charset="-128"/>
            </a:endParaRPr>
          </a:p>
        </p:txBody>
      </p:sp>
      <p:cxnSp>
        <p:nvCxnSpPr>
          <p:cNvPr id="56" name="直線矢印コネクタ 55"/>
          <p:cNvCxnSpPr/>
          <p:nvPr/>
        </p:nvCxnSpPr>
        <p:spPr>
          <a:xfrm flipH="1">
            <a:off x="1484784" y="2033260"/>
            <a:ext cx="3288589" cy="765248"/>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380" y="4932040"/>
            <a:ext cx="4305224" cy="1800200"/>
          </a:xfrm>
          <a:prstGeom prst="rect">
            <a:avLst/>
          </a:prstGeom>
        </p:spPr>
      </p:pic>
      <p:sp>
        <p:nvSpPr>
          <p:cNvPr id="67" name="正方形/長方形 66"/>
          <p:cNvSpPr/>
          <p:nvPr/>
        </p:nvSpPr>
        <p:spPr>
          <a:xfrm>
            <a:off x="170510" y="4643251"/>
            <a:ext cx="4478161" cy="253916"/>
          </a:xfrm>
          <a:prstGeom prst="rect">
            <a:avLst/>
          </a:prstGeom>
        </p:spPr>
        <p:txBody>
          <a:bodyPr wrap="square">
            <a:spAutoFit/>
          </a:bodyPr>
          <a:lstStyle/>
          <a:p>
            <a:pPr>
              <a:lnSpc>
                <a:spcPts val="1200"/>
              </a:lnSpc>
            </a:pPr>
            <a:r>
              <a:rPr lang="ja-JP" altLang="en-US" sz="1200" dirty="0" smtClean="0">
                <a:latin typeface="メイリオ" pitchFamily="50" charset="-128"/>
                <a:ea typeface="メイリオ" pitchFamily="50" charset="-128"/>
                <a:cs typeface="メイリオ" pitchFamily="50" charset="-128"/>
              </a:rPr>
              <a:t>「</a:t>
            </a:r>
            <a:r>
              <a:rPr lang="ja-JP" altLang="en-US" sz="1200" b="1" dirty="0" smtClean="0">
                <a:latin typeface="メイリオ" pitchFamily="50" charset="-128"/>
                <a:ea typeface="メイリオ" pitchFamily="50" charset="-128"/>
                <a:cs typeface="メイリオ" pitchFamily="50" charset="-128"/>
              </a:rPr>
              <a:t>有効にする</a:t>
            </a:r>
            <a:r>
              <a:rPr lang="ja-JP" altLang="en-US" sz="1200" dirty="0" smtClean="0">
                <a:latin typeface="メイリオ" pitchFamily="50" charset="-128"/>
                <a:ea typeface="メイリオ" pitchFamily="50" charset="-128"/>
                <a:cs typeface="メイリオ" pitchFamily="50" charset="-128"/>
              </a:rPr>
              <a:t>」にチェックを入れて、保存をします。</a:t>
            </a:r>
            <a:endParaRPr lang="en-US" altLang="ja-JP" sz="1200" dirty="0" smtClean="0">
              <a:latin typeface="メイリオ" pitchFamily="50" charset="-128"/>
              <a:ea typeface="メイリオ" pitchFamily="50" charset="-128"/>
              <a:cs typeface="メイリオ" pitchFamily="50" charset="-128"/>
            </a:endParaRPr>
          </a:p>
        </p:txBody>
      </p:sp>
      <p:sp>
        <p:nvSpPr>
          <p:cNvPr id="71" name="角丸四角形 70"/>
          <p:cNvSpPr/>
          <p:nvPr/>
        </p:nvSpPr>
        <p:spPr>
          <a:xfrm>
            <a:off x="764704" y="5832140"/>
            <a:ext cx="453773" cy="30428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強調線吹き出し 1 71"/>
          <p:cNvSpPr/>
          <p:nvPr/>
        </p:nvSpPr>
        <p:spPr>
          <a:xfrm rot="5400000">
            <a:off x="635661" y="4461487"/>
            <a:ext cx="258086" cy="683020"/>
          </a:xfrm>
          <a:prstGeom prst="accentCallout1">
            <a:avLst>
              <a:gd name="adj1" fmla="val 74847"/>
              <a:gd name="adj2" fmla="val 86848"/>
              <a:gd name="adj3" fmla="val 23328"/>
              <a:gd name="adj4" fmla="val 455355"/>
            </a:avLst>
          </a:pr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8"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3373" y="4602287"/>
            <a:ext cx="695238" cy="216667"/>
          </a:xfrm>
          <a:prstGeom prst="rect">
            <a:avLst/>
          </a:prstGeom>
        </p:spPr>
      </p:pic>
      <p:sp>
        <p:nvSpPr>
          <p:cNvPr id="79" name="正方形/長方形 78"/>
          <p:cNvSpPr/>
          <p:nvPr/>
        </p:nvSpPr>
        <p:spPr>
          <a:xfrm>
            <a:off x="4780742" y="4932040"/>
            <a:ext cx="1993885" cy="707886"/>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申請時にグループを選択する必要から、フォームごとにグループ編集を有効にする必要があります。</a:t>
            </a:r>
            <a:endParaRPr lang="en-US" altLang="ja-JP" sz="1000" dirty="0">
              <a:solidFill>
                <a:prstClr val="black"/>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893896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テキスト ボックス 126"/>
          <p:cNvSpPr txBox="1"/>
          <p:nvPr/>
        </p:nvSpPr>
        <p:spPr>
          <a:xfrm>
            <a:off x="116632" y="899592"/>
            <a:ext cx="4464496" cy="253916"/>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ワークフロー</a:t>
            </a:r>
            <a:r>
              <a:rPr lang="ja-JP" altLang="en-US" sz="1200" dirty="0">
                <a:latin typeface="メイリオ" pitchFamily="50" charset="-128"/>
                <a:ea typeface="メイリオ" pitchFamily="50" charset="-128"/>
                <a:cs typeface="メイリオ" pitchFamily="50" charset="-128"/>
              </a:rPr>
              <a:t>経路</a:t>
            </a:r>
            <a:r>
              <a:rPr kumimoji="1" lang="ja-JP" altLang="en-US" sz="1200" dirty="0" smtClean="0">
                <a:latin typeface="メイリオ" pitchFamily="50" charset="-128"/>
                <a:ea typeface="メイリオ" pitchFamily="50" charset="-128"/>
                <a:cs typeface="メイリオ" pitchFamily="50" charset="-128"/>
              </a:rPr>
              <a:t>の「</a:t>
            </a:r>
            <a:r>
              <a:rPr lang="ja-JP" altLang="en-US" sz="1200" b="1" dirty="0" smtClean="0">
                <a:latin typeface="メイリオ" pitchFamily="50" charset="-128"/>
                <a:ea typeface="メイリオ" pitchFamily="50" charset="-128"/>
                <a:cs typeface="メイリオ" pitchFamily="50" charset="-128"/>
              </a:rPr>
              <a:t>経路を追加する</a:t>
            </a:r>
            <a:r>
              <a:rPr lang="ja-JP" altLang="en-US" sz="1200" b="1" dirty="0">
                <a:latin typeface="メイリオ" pitchFamily="50" charset="-128"/>
                <a:ea typeface="メイリオ" pitchFamily="50" charset="-128"/>
                <a:cs typeface="メイリオ" pitchFamily="50" charset="-128"/>
              </a:rPr>
              <a:t>」</a:t>
            </a:r>
            <a:r>
              <a:rPr kumimoji="1"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sp>
        <p:nvSpPr>
          <p:cNvPr id="7" name="タイトル 4"/>
          <p:cNvSpPr txBox="1">
            <a:spLocks/>
          </p:cNvSpPr>
          <p:nvPr/>
        </p:nvSpPr>
        <p:spPr>
          <a:xfrm>
            <a:off x="-15403" y="35496"/>
            <a:ext cx="5859309"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en-US" altLang="ja-JP" sz="2400" b="1" dirty="0" smtClean="0">
                <a:solidFill>
                  <a:schemeClr val="tx2">
                    <a:lumMod val="60000"/>
                    <a:lumOff val="40000"/>
                  </a:schemeClr>
                </a:solidFill>
                <a:effectLst>
                  <a:reflection blurRad="6350" stA="55000" endA="300" endPos="20000" dir="5400000" sy="-100000" algn="bl" rotWithShape="0"/>
                </a:effectLst>
                <a:latin typeface="Arial Black" panose="020B0A04020102020204" pitchFamily="34" charset="0"/>
                <a:ea typeface="HG明朝E"/>
              </a:rPr>
              <a:t>1.</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自動経路選択設定手順</a:t>
            </a:r>
            <a:r>
              <a:rPr lang="en-US" altLang="ja-JP"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３</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cxnSp>
        <p:nvCxnSpPr>
          <p:cNvPr id="4" name="直線コネクタ 3"/>
          <p:cNvCxnSpPr/>
          <p:nvPr/>
        </p:nvCxnSpPr>
        <p:spPr>
          <a:xfrm>
            <a:off x="135152" y="539552"/>
            <a:ext cx="6579973" cy="0"/>
          </a:xfrm>
          <a:prstGeom prst="line">
            <a:avLst/>
          </a:prstGeom>
          <a:ln w="3175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24" name="グループ化 123"/>
          <p:cNvGrpSpPr/>
          <p:nvPr/>
        </p:nvGrpSpPr>
        <p:grpSpPr>
          <a:xfrm>
            <a:off x="192254" y="579756"/>
            <a:ext cx="4247589" cy="300373"/>
            <a:chOff x="322023" y="589161"/>
            <a:chExt cx="2879572" cy="300373"/>
          </a:xfrm>
        </p:grpSpPr>
        <p:sp>
          <p:nvSpPr>
            <p:cNvPr id="125" name="片側の 2 つの角を切り取った四角形 124"/>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ja-JP" altLang="en-US" sz="1600" b="1" kern="0" dirty="0">
                  <a:solidFill>
                    <a:schemeClr val="bg1"/>
                  </a:solidFill>
                  <a:latin typeface="Arial Black" pitchFamily="34" charset="0"/>
                  <a:ea typeface="HGPｺﾞｼｯｸE" pitchFamily="50" charset="-128"/>
                </a:rPr>
                <a:t>４</a:t>
              </a:r>
              <a:r>
                <a:rPr lang="en-US" altLang="ja-JP" sz="1600" b="1" kern="0" dirty="0" smtClean="0">
                  <a:solidFill>
                    <a:schemeClr val="bg1"/>
                  </a:solidFill>
                  <a:latin typeface="Arial Black" pitchFamily="34" charset="0"/>
                  <a:ea typeface="HGPｺﾞｼｯｸE" pitchFamily="50" charset="-128"/>
                </a:rPr>
                <a:t>.</a:t>
              </a:r>
              <a:r>
                <a:rPr lang="en-US" altLang="ja-JP" sz="1600" kern="0" dirty="0" smtClean="0">
                  <a:solidFill>
                    <a:schemeClr val="bg1"/>
                  </a:solidFill>
                </a:rPr>
                <a:t> </a:t>
              </a:r>
              <a:r>
                <a:rPr lang="ja-JP" altLang="en-US" sz="1400" b="1" kern="0" dirty="0" smtClean="0">
                  <a:solidFill>
                    <a:schemeClr val="bg1"/>
                  </a:solidFill>
                  <a:ea typeface="メイリオ" pitchFamily="50" charset="-128"/>
                </a:rPr>
                <a:t>経路の編集</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126" name="直線コネクタ 125"/>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sp>
        <p:nvSpPr>
          <p:cNvPr id="275" name="角丸四角形 274"/>
          <p:cNvSpPr/>
          <p:nvPr/>
        </p:nvSpPr>
        <p:spPr>
          <a:xfrm>
            <a:off x="26338" y="8100426"/>
            <a:ext cx="4608512" cy="312035"/>
          </a:xfrm>
          <a:prstGeom prst="roundRect">
            <a:avLst/>
          </a:prstGeom>
          <a:solidFill>
            <a:srgbClr val="7CBF33"/>
          </a:solidFill>
          <a:effectLst>
            <a:innerShdw blurRad="63500" dist="50800" dir="2700000">
              <a:prstClr val="black">
                <a:alpha val="50000"/>
              </a:prstClr>
            </a:inn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自動経路入力設定完了</a:t>
            </a:r>
            <a:endParaRPr kumimoji="1" lang="ja-JP" altLang="en-US" sz="1400" b="1" dirty="0">
              <a:latin typeface="メイリオ" pitchFamily="50" charset="-128"/>
              <a:ea typeface="メイリオ" pitchFamily="50" charset="-128"/>
              <a:cs typeface="メイリオ" pitchFamily="50" charset="-128"/>
            </a:endParaRPr>
          </a:p>
        </p:txBody>
      </p:sp>
      <p:pic>
        <p:nvPicPr>
          <p:cNvPr id="276" name="図 27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8194" y="7648153"/>
            <a:ext cx="304800" cy="247650"/>
          </a:xfrm>
          <a:prstGeom prst="rect">
            <a:avLst/>
          </a:prstGeom>
        </p:spPr>
      </p:pic>
      <p:pic>
        <p:nvPicPr>
          <p:cNvPr id="2" name="図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78" y="1153509"/>
            <a:ext cx="4553573" cy="1008112"/>
          </a:xfrm>
          <a:prstGeom prst="rect">
            <a:avLst/>
          </a:prstGeom>
        </p:spPr>
      </p:pic>
      <p:sp>
        <p:nvSpPr>
          <p:cNvPr id="69" name="強調線吹き出し 1 43"/>
          <p:cNvSpPr/>
          <p:nvPr/>
        </p:nvSpPr>
        <p:spPr>
          <a:xfrm rot="5400000">
            <a:off x="2088471" y="680693"/>
            <a:ext cx="243362" cy="999181"/>
          </a:xfrm>
          <a:custGeom>
            <a:avLst/>
            <a:gdLst>
              <a:gd name="connsiteX0" fmla="*/ 0 w 258086"/>
              <a:gd name="connsiteY0" fmla="*/ 0 h 595949"/>
              <a:gd name="connsiteX1" fmla="*/ 258086 w 258086"/>
              <a:gd name="connsiteY1" fmla="*/ 0 h 595949"/>
              <a:gd name="connsiteX2" fmla="*/ 258086 w 258086"/>
              <a:gd name="connsiteY2" fmla="*/ 595949 h 595949"/>
              <a:gd name="connsiteX3" fmla="*/ 0 w 258086"/>
              <a:gd name="connsiteY3" fmla="*/ 595949 h 595949"/>
              <a:gd name="connsiteX4" fmla="*/ 0 w 258086"/>
              <a:gd name="connsiteY4" fmla="*/ 0 h 595949"/>
              <a:gd name="connsiteX0" fmla="*/ 224143 w 258086"/>
              <a:gd name="connsiteY0" fmla="*/ 0 h 595949"/>
              <a:gd name="connsiteX1" fmla="*/ 224143 w 258086"/>
              <a:gd name="connsiteY1" fmla="*/ 595949 h 595949"/>
              <a:gd name="connsiteX0" fmla="*/ 224143 w 258086"/>
              <a:gd name="connsiteY0" fmla="*/ 313076 h 595949"/>
              <a:gd name="connsiteX1" fmla="*/ 758667 w 258086"/>
              <a:gd name="connsiteY1" fmla="*/ 991737 h 595949"/>
              <a:gd name="connsiteX0" fmla="*/ 0 w 711044"/>
              <a:gd name="connsiteY0" fmla="*/ 0 h 1001262"/>
              <a:gd name="connsiteX1" fmla="*/ 258086 w 711044"/>
              <a:gd name="connsiteY1" fmla="*/ 0 h 1001262"/>
              <a:gd name="connsiteX2" fmla="*/ 258086 w 711044"/>
              <a:gd name="connsiteY2" fmla="*/ 595949 h 1001262"/>
              <a:gd name="connsiteX3" fmla="*/ 0 w 711044"/>
              <a:gd name="connsiteY3" fmla="*/ 595949 h 1001262"/>
              <a:gd name="connsiteX4" fmla="*/ 0 w 711044"/>
              <a:gd name="connsiteY4" fmla="*/ 0 h 1001262"/>
              <a:gd name="connsiteX0" fmla="*/ 224143 w 711044"/>
              <a:gd name="connsiteY0" fmla="*/ 0 h 1001262"/>
              <a:gd name="connsiteX1" fmla="*/ 224143 w 711044"/>
              <a:gd name="connsiteY1" fmla="*/ 595949 h 1001262"/>
              <a:gd name="connsiteX0" fmla="*/ 224143 w 711044"/>
              <a:gd name="connsiteY0" fmla="*/ 313076 h 1001262"/>
              <a:gd name="connsiteX1" fmla="*/ 711044 w 711044"/>
              <a:gd name="connsiteY1" fmla="*/ 1001262 h 1001262"/>
              <a:gd name="connsiteX0" fmla="*/ 0 w 711044"/>
              <a:gd name="connsiteY0" fmla="*/ 0 h 1001262"/>
              <a:gd name="connsiteX1" fmla="*/ 258086 w 711044"/>
              <a:gd name="connsiteY1" fmla="*/ 0 h 1001262"/>
              <a:gd name="connsiteX2" fmla="*/ 227440 w 711044"/>
              <a:gd name="connsiteY2" fmla="*/ 76424 h 1001262"/>
              <a:gd name="connsiteX3" fmla="*/ 258086 w 711044"/>
              <a:gd name="connsiteY3" fmla="*/ 595949 h 1001262"/>
              <a:gd name="connsiteX4" fmla="*/ 0 w 711044"/>
              <a:gd name="connsiteY4" fmla="*/ 595949 h 1001262"/>
              <a:gd name="connsiteX5" fmla="*/ 0 w 711044"/>
              <a:gd name="connsiteY5" fmla="*/ 0 h 1001262"/>
              <a:gd name="connsiteX0" fmla="*/ 224143 w 711044"/>
              <a:gd name="connsiteY0" fmla="*/ 0 h 1001262"/>
              <a:gd name="connsiteX1" fmla="*/ 224143 w 711044"/>
              <a:gd name="connsiteY1" fmla="*/ 595949 h 1001262"/>
              <a:gd name="connsiteX0" fmla="*/ 224143 w 711044"/>
              <a:gd name="connsiteY0" fmla="*/ 313076 h 1001262"/>
              <a:gd name="connsiteX1" fmla="*/ 711044 w 711044"/>
              <a:gd name="connsiteY1" fmla="*/ 1001262 h 1001262"/>
              <a:gd name="connsiteX0" fmla="*/ 0 w 718387"/>
              <a:gd name="connsiteY0" fmla="*/ 0 h 595949"/>
              <a:gd name="connsiteX1" fmla="*/ 258086 w 718387"/>
              <a:gd name="connsiteY1" fmla="*/ 0 h 595949"/>
              <a:gd name="connsiteX2" fmla="*/ 227440 w 718387"/>
              <a:gd name="connsiteY2" fmla="*/ 76424 h 595949"/>
              <a:gd name="connsiteX3" fmla="*/ 258086 w 718387"/>
              <a:gd name="connsiteY3" fmla="*/ 595949 h 595949"/>
              <a:gd name="connsiteX4" fmla="*/ 0 w 718387"/>
              <a:gd name="connsiteY4" fmla="*/ 595949 h 595949"/>
              <a:gd name="connsiteX5" fmla="*/ 0 w 718387"/>
              <a:gd name="connsiteY5" fmla="*/ 0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18387"/>
              <a:gd name="connsiteY0" fmla="*/ 243319 h 595949"/>
              <a:gd name="connsiteX1" fmla="*/ 258086 w 718387"/>
              <a:gd name="connsiteY1" fmla="*/ 0 h 595949"/>
              <a:gd name="connsiteX2" fmla="*/ 227440 w 718387"/>
              <a:gd name="connsiteY2" fmla="*/ 76424 h 595949"/>
              <a:gd name="connsiteX3" fmla="*/ 258086 w 718387"/>
              <a:gd name="connsiteY3" fmla="*/ 595949 h 595949"/>
              <a:gd name="connsiteX4" fmla="*/ 0 w 718387"/>
              <a:gd name="connsiteY4" fmla="*/ 595949 h 595949"/>
              <a:gd name="connsiteX5" fmla="*/ 370714 w 718387"/>
              <a:gd name="connsiteY5" fmla="*/ 243319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18387"/>
              <a:gd name="connsiteY0" fmla="*/ 243319 h 595949"/>
              <a:gd name="connsiteX1" fmla="*/ 559062 w 718387"/>
              <a:gd name="connsiteY1" fmla="*/ 391219 h 595949"/>
              <a:gd name="connsiteX2" fmla="*/ 227440 w 718387"/>
              <a:gd name="connsiteY2" fmla="*/ 76424 h 595949"/>
              <a:gd name="connsiteX3" fmla="*/ 258086 w 718387"/>
              <a:gd name="connsiteY3" fmla="*/ 595949 h 595949"/>
              <a:gd name="connsiteX4" fmla="*/ 0 w 718387"/>
              <a:gd name="connsiteY4" fmla="*/ 595949 h 595949"/>
              <a:gd name="connsiteX5" fmla="*/ 370714 w 718387"/>
              <a:gd name="connsiteY5" fmla="*/ 243319 h 595949"/>
              <a:gd name="connsiteX0" fmla="*/ 224143 w 718387"/>
              <a:gd name="connsiteY0" fmla="*/ 0 h 595949"/>
              <a:gd name="connsiteX1" fmla="*/ 224143 w 718387"/>
              <a:gd name="connsiteY1" fmla="*/ 595949 h 595949"/>
              <a:gd name="connsiteX0" fmla="*/ 224143 w 718387"/>
              <a:gd name="connsiteY0" fmla="*/ 313076 h 595949"/>
              <a:gd name="connsiteX1" fmla="*/ 718387 w 718387"/>
              <a:gd name="connsiteY1" fmla="*/ 175885 h 595949"/>
              <a:gd name="connsiteX0" fmla="*/ 370714 w 703705"/>
              <a:gd name="connsiteY0" fmla="*/ 243319 h 595949"/>
              <a:gd name="connsiteX1" fmla="*/ 559062 w 703705"/>
              <a:gd name="connsiteY1" fmla="*/ 391219 h 595949"/>
              <a:gd name="connsiteX2" fmla="*/ 227440 w 703705"/>
              <a:gd name="connsiteY2" fmla="*/ 76424 h 595949"/>
              <a:gd name="connsiteX3" fmla="*/ 258086 w 703705"/>
              <a:gd name="connsiteY3" fmla="*/ 595949 h 595949"/>
              <a:gd name="connsiteX4" fmla="*/ 0 w 703705"/>
              <a:gd name="connsiteY4" fmla="*/ 595949 h 595949"/>
              <a:gd name="connsiteX5" fmla="*/ 370714 w 703705"/>
              <a:gd name="connsiteY5" fmla="*/ 243319 h 595949"/>
              <a:gd name="connsiteX0" fmla="*/ 224143 w 703705"/>
              <a:gd name="connsiteY0" fmla="*/ 0 h 595949"/>
              <a:gd name="connsiteX1" fmla="*/ 224143 w 703705"/>
              <a:gd name="connsiteY1" fmla="*/ 595949 h 595949"/>
              <a:gd name="connsiteX0" fmla="*/ 224143 w 703705"/>
              <a:gd name="connsiteY0" fmla="*/ 313076 h 595949"/>
              <a:gd name="connsiteX1" fmla="*/ 703705 w 703705"/>
              <a:gd name="connsiteY1" fmla="*/ 304701 h 595949"/>
              <a:gd name="connsiteX0" fmla="*/ 370714 w 747750"/>
              <a:gd name="connsiteY0" fmla="*/ 243319 h 595949"/>
              <a:gd name="connsiteX1" fmla="*/ 559062 w 747750"/>
              <a:gd name="connsiteY1" fmla="*/ 391219 h 595949"/>
              <a:gd name="connsiteX2" fmla="*/ 227440 w 747750"/>
              <a:gd name="connsiteY2" fmla="*/ 76424 h 595949"/>
              <a:gd name="connsiteX3" fmla="*/ 258086 w 747750"/>
              <a:gd name="connsiteY3" fmla="*/ 595949 h 595949"/>
              <a:gd name="connsiteX4" fmla="*/ 0 w 747750"/>
              <a:gd name="connsiteY4" fmla="*/ 595949 h 595949"/>
              <a:gd name="connsiteX5" fmla="*/ 370714 w 747750"/>
              <a:gd name="connsiteY5" fmla="*/ 243319 h 595949"/>
              <a:gd name="connsiteX0" fmla="*/ 224143 w 747750"/>
              <a:gd name="connsiteY0" fmla="*/ 0 h 595949"/>
              <a:gd name="connsiteX1" fmla="*/ 224143 w 747750"/>
              <a:gd name="connsiteY1" fmla="*/ 595949 h 595949"/>
              <a:gd name="connsiteX0" fmla="*/ 224143 w 747750"/>
              <a:gd name="connsiteY0" fmla="*/ 313076 h 595949"/>
              <a:gd name="connsiteX1" fmla="*/ 747750 w 747750"/>
              <a:gd name="connsiteY1" fmla="*/ 171114 h 595949"/>
              <a:gd name="connsiteX0" fmla="*/ 370714 w 747750"/>
              <a:gd name="connsiteY0" fmla="*/ 243319 h 595949"/>
              <a:gd name="connsiteX1" fmla="*/ 559062 w 747750"/>
              <a:gd name="connsiteY1" fmla="*/ 391219 h 595949"/>
              <a:gd name="connsiteX2" fmla="*/ 227440 w 747750"/>
              <a:gd name="connsiteY2" fmla="*/ 76424 h 595949"/>
              <a:gd name="connsiteX3" fmla="*/ 258086 w 747750"/>
              <a:gd name="connsiteY3" fmla="*/ 595949 h 595949"/>
              <a:gd name="connsiteX4" fmla="*/ 0 w 747750"/>
              <a:gd name="connsiteY4" fmla="*/ 595949 h 595949"/>
              <a:gd name="connsiteX5" fmla="*/ 370714 w 747750"/>
              <a:gd name="connsiteY5" fmla="*/ 243319 h 595949"/>
              <a:gd name="connsiteX0" fmla="*/ 224143 w 747750"/>
              <a:gd name="connsiteY0" fmla="*/ 0 h 595949"/>
              <a:gd name="connsiteX1" fmla="*/ 224143 w 747750"/>
              <a:gd name="connsiteY1" fmla="*/ 595949 h 595949"/>
              <a:gd name="connsiteX0" fmla="*/ 224143 w 747750"/>
              <a:gd name="connsiteY0" fmla="*/ 313076 h 595949"/>
              <a:gd name="connsiteX1" fmla="*/ 747750 w 747750"/>
              <a:gd name="connsiteY1" fmla="*/ 171114 h 595949"/>
            </a:gdLst>
            <a:ahLst/>
            <a:cxnLst>
              <a:cxn ang="0">
                <a:pos x="connsiteX0" y="connsiteY0"/>
              </a:cxn>
              <a:cxn ang="0">
                <a:pos x="connsiteX1" y="connsiteY1"/>
              </a:cxn>
            </a:cxnLst>
            <a:rect l="l" t="t" r="r" b="b"/>
            <a:pathLst>
              <a:path w="747750" h="595949" stroke="0" extrusionOk="0">
                <a:moveTo>
                  <a:pt x="370714" y="243319"/>
                </a:moveTo>
                <a:lnTo>
                  <a:pt x="559062" y="391219"/>
                </a:lnTo>
                <a:cubicBezTo>
                  <a:pt x="557411" y="493029"/>
                  <a:pt x="229091" y="-25386"/>
                  <a:pt x="227440" y="76424"/>
                </a:cubicBezTo>
                <a:lnTo>
                  <a:pt x="258086" y="595949"/>
                </a:lnTo>
                <a:lnTo>
                  <a:pt x="0" y="595949"/>
                </a:lnTo>
                <a:lnTo>
                  <a:pt x="370714" y="243319"/>
                </a:lnTo>
                <a:close/>
              </a:path>
              <a:path w="747750" h="595949" fill="none" extrusionOk="0">
                <a:moveTo>
                  <a:pt x="224143" y="0"/>
                </a:moveTo>
                <a:close/>
                <a:cubicBezTo>
                  <a:pt x="224143" y="198650"/>
                  <a:pt x="224143" y="397299"/>
                  <a:pt x="224143" y="595949"/>
                </a:cubicBezTo>
              </a:path>
              <a:path w="747750" h="595949" fill="none" extrusionOk="0">
                <a:moveTo>
                  <a:pt x="224143" y="313076"/>
                </a:moveTo>
                <a:cubicBezTo>
                  <a:pt x="402318" y="539296"/>
                  <a:pt x="547552" y="226381"/>
                  <a:pt x="747750" y="171114"/>
                </a:cubicBezTo>
              </a:path>
            </a:pathLst>
          </a:cu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958955" y="1341266"/>
            <a:ext cx="848138" cy="24843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rotWithShape="1">
          <a:blip r:embed="rId5">
            <a:extLst>
              <a:ext uri="{28A0092B-C50C-407E-A947-70E740481C1C}">
                <a14:useLocalDpi xmlns:a14="http://schemas.microsoft.com/office/drawing/2010/main" val="0"/>
              </a:ext>
            </a:extLst>
          </a:blip>
          <a:srcRect b="13561"/>
          <a:stretch/>
        </p:blipFill>
        <p:spPr>
          <a:xfrm>
            <a:off x="149431" y="2544709"/>
            <a:ext cx="4543800" cy="1867290"/>
          </a:xfrm>
          <a:prstGeom prst="rect">
            <a:avLst/>
          </a:prstGeom>
        </p:spPr>
      </p:pic>
      <p:sp>
        <p:nvSpPr>
          <p:cNvPr id="5" name="正方形/長方形 4"/>
          <p:cNvSpPr/>
          <p:nvPr/>
        </p:nvSpPr>
        <p:spPr>
          <a:xfrm>
            <a:off x="91178" y="2255577"/>
            <a:ext cx="4234780" cy="246221"/>
          </a:xfrm>
          <a:prstGeom prst="rect">
            <a:avLst/>
          </a:prstGeom>
        </p:spPr>
        <p:txBody>
          <a:bodyPr wrap="square">
            <a:spAutoFit/>
          </a:bodyPr>
          <a:lstStyle/>
          <a:p>
            <a:pPr>
              <a:lnSpc>
                <a:spcPts val="1200"/>
              </a:lnSpc>
            </a:pPr>
            <a:r>
              <a:rPr lang="ja-JP" altLang="en-US" sz="1200" dirty="0" smtClean="0">
                <a:latin typeface="メイリオ" pitchFamily="50" charset="-128"/>
                <a:ea typeface="メイリオ" pitchFamily="50" charset="-128"/>
                <a:cs typeface="メイリオ" pitchFamily="50" charset="-128"/>
              </a:rPr>
              <a:t>「自動経路選択」の「有効にする」にチェックを入れます。</a:t>
            </a:r>
            <a:endParaRPr lang="ja-JP" altLang="en-US" sz="1200" dirty="0">
              <a:latin typeface="メイリオ" pitchFamily="50" charset="-128"/>
              <a:ea typeface="メイリオ" pitchFamily="50" charset="-128"/>
              <a:cs typeface="メイリオ" pitchFamily="50" charset="-128"/>
            </a:endParaRPr>
          </a:p>
        </p:txBody>
      </p:sp>
      <p:sp>
        <p:nvSpPr>
          <p:cNvPr id="72" name="角丸四角形 71"/>
          <p:cNvSpPr/>
          <p:nvPr/>
        </p:nvSpPr>
        <p:spPr>
          <a:xfrm>
            <a:off x="116632" y="3337217"/>
            <a:ext cx="948934" cy="24005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強調線吹き出し 1 72"/>
          <p:cNvSpPr/>
          <p:nvPr/>
        </p:nvSpPr>
        <p:spPr>
          <a:xfrm rot="5400000">
            <a:off x="2070071" y="1900507"/>
            <a:ext cx="234054" cy="968528"/>
          </a:xfrm>
          <a:prstGeom prst="accentCallout1">
            <a:avLst>
              <a:gd name="adj1" fmla="val 74847"/>
              <a:gd name="adj2" fmla="val 86848"/>
              <a:gd name="adj3" fmla="val 157083"/>
              <a:gd name="adj4" fmla="val 411327"/>
            </a:avLst>
          </a:pr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角丸四角形 73"/>
          <p:cNvSpPr/>
          <p:nvPr/>
        </p:nvSpPr>
        <p:spPr>
          <a:xfrm>
            <a:off x="548608" y="3628533"/>
            <a:ext cx="899750" cy="223387"/>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5" name="直線矢印コネクタ 74"/>
          <p:cNvCxnSpPr/>
          <p:nvPr/>
        </p:nvCxnSpPr>
        <p:spPr>
          <a:xfrm flipH="1">
            <a:off x="1442223" y="2915816"/>
            <a:ext cx="3374988" cy="786421"/>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77" name="図 7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9000" y="936550"/>
            <a:ext cx="832500" cy="180000"/>
          </a:xfrm>
          <a:prstGeom prst="rect">
            <a:avLst/>
          </a:prstGeom>
        </p:spPr>
      </p:pic>
      <p:sp>
        <p:nvSpPr>
          <p:cNvPr id="78" name="正方形/長方形 77"/>
          <p:cNvSpPr/>
          <p:nvPr/>
        </p:nvSpPr>
        <p:spPr>
          <a:xfrm>
            <a:off x="4780742" y="1148368"/>
            <a:ext cx="1993885" cy="707886"/>
          </a:xfrm>
          <a:prstGeom prst="rect">
            <a:avLst/>
          </a:prstGeom>
        </p:spPr>
        <p:txBody>
          <a:bodyPr wrap="square">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既に経路が設定されている場合は、</a:t>
            </a:r>
            <a:r>
              <a:rPr lang="ja-JP" altLang="en-US" sz="1000" b="1" dirty="0" smtClean="0">
                <a:solidFill>
                  <a:prstClr val="black"/>
                </a:solidFill>
                <a:latin typeface="メイリオ" pitchFamily="50" charset="-128"/>
                <a:ea typeface="メイリオ" pitchFamily="50" charset="-128"/>
                <a:cs typeface="メイリオ" pitchFamily="50" charset="-128"/>
              </a:rPr>
              <a:t>経路右側の「編集」</a:t>
            </a:r>
            <a:r>
              <a:rPr lang="ja-JP" altLang="en-US" sz="1000" dirty="0" smtClean="0">
                <a:solidFill>
                  <a:prstClr val="black"/>
                </a:solidFill>
                <a:latin typeface="メイリオ" pitchFamily="50" charset="-128"/>
                <a:ea typeface="メイリオ" pitchFamily="50" charset="-128"/>
                <a:cs typeface="メイリオ" pitchFamily="50" charset="-128"/>
              </a:rPr>
              <a:t>から自動経路設定画面に飛ぶことができます。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79" name="SmartArt プレースホルダー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44014" y="2427648"/>
            <a:ext cx="695238" cy="216667"/>
          </a:xfrm>
          <a:prstGeom prst="rect">
            <a:avLst/>
          </a:prstGeom>
        </p:spPr>
      </p:pic>
      <p:sp>
        <p:nvSpPr>
          <p:cNvPr id="80" name="テキスト ボックス 79"/>
          <p:cNvSpPr txBox="1"/>
          <p:nvPr/>
        </p:nvSpPr>
        <p:spPr>
          <a:xfrm>
            <a:off x="4833906" y="2739690"/>
            <a:ext cx="1879450" cy="1477328"/>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「ユーザーの編集を許可」にチェックを入れておくことで、自動で入力される経路以外にも</a:t>
            </a:r>
            <a:r>
              <a:rPr lang="ja-JP" altLang="en-US" sz="1000" b="1" dirty="0" smtClean="0">
                <a:solidFill>
                  <a:prstClr val="black"/>
                </a:solidFill>
                <a:latin typeface="メイリオ" pitchFamily="50" charset="-128"/>
                <a:ea typeface="メイリオ" pitchFamily="50" charset="-128"/>
                <a:cs typeface="メイリオ" pitchFamily="50" charset="-128"/>
              </a:rPr>
              <a:t>任意で経路を編集する</a:t>
            </a:r>
            <a:r>
              <a:rPr lang="ja-JP" altLang="en-US" sz="1000" dirty="0" smtClean="0">
                <a:solidFill>
                  <a:prstClr val="black"/>
                </a:solidFill>
                <a:latin typeface="メイリオ" pitchFamily="50" charset="-128"/>
                <a:ea typeface="メイリオ" pitchFamily="50" charset="-128"/>
                <a:cs typeface="メイリオ" pitchFamily="50" charset="-128"/>
              </a:rPr>
              <a:t>ことが出来ます。</a:t>
            </a:r>
            <a:endParaRPr lang="en-US" altLang="ja-JP" sz="1000" dirty="0" smtClean="0">
              <a:solidFill>
                <a:prstClr val="black"/>
              </a:solidFill>
              <a:latin typeface="メイリオ" pitchFamily="50" charset="-128"/>
              <a:ea typeface="メイリオ" pitchFamily="50" charset="-128"/>
              <a:cs typeface="メイリオ" pitchFamily="50" charset="-128"/>
            </a:endParaRPr>
          </a:p>
          <a:p>
            <a:r>
              <a:rPr lang="ja-JP" altLang="en-US" sz="1000" dirty="0">
                <a:solidFill>
                  <a:prstClr val="black"/>
                </a:solidFill>
                <a:latin typeface="メイリオ" pitchFamily="50" charset="-128"/>
                <a:ea typeface="メイリオ" pitchFamily="50" charset="-128"/>
                <a:cs typeface="メイリオ" pitchFamily="50" charset="-128"/>
              </a:rPr>
              <a:t>また</a:t>
            </a:r>
            <a:r>
              <a:rPr lang="ja-JP" altLang="en-US" sz="1000" dirty="0" smtClean="0">
                <a:solidFill>
                  <a:prstClr val="black"/>
                </a:solidFill>
                <a:latin typeface="メイリオ" pitchFamily="50" charset="-128"/>
                <a:ea typeface="メイリオ" pitchFamily="50" charset="-128"/>
                <a:cs typeface="メイリオ" pitchFamily="50" charset="-128"/>
              </a:rPr>
              <a:t>、経路外のグループから申請する場合もあるため、</a:t>
            </a:r>
            <a:r>
              <a:rPr lang="ja-JP" altLang="en-US" sz="1000" b="1" dirty="0" smtClean="0">
                <a:solidFill>
                  <a:prstClr val="black"/>
                </a:solidFill>
                <a:latin typeface="メイリオ" pitchFamily="50" charset="-128"/>
                <a:ea typeface="メイリオ" pitchFamily="50" charset="-128"/>
                <a:cs typeface="メイリオ" pitchFamily="50" charset="-128"/>
              </a:rPr>
              <a:t>編集を許可するよう設定しておくことを推奨致します。</a:t>
            </a:r>
            <a:endParaRPr lang="en-US" altLang="ja-JP" sz="1000" b="1" dirty="0" smtClean="0">
              <a:solidFill>
                <a:prstClr val="black"/>
              </a:solidFill>
              <a:latin typeface="メイリオ" pitchFamily="50" charset="-128"/>
              <a:ea typeface="メイリオ" pitchFamily="50" charset="-128"/>
              <a:cs typeface="メイリオ" pitchFamily="50" charset="-128"/>
            </a:endParaRPr>
          </a:p>
        </p:txBody>
      </p:sp>
      <p:pic>
        <p:nvPicPr>
          <p:cNvPr id="8" name="図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2254" y="5083635"/>
            <a:ext cx="4518795" cy="548806"/>
          </a:xfrm>
          <a:prstGeom prst="rect">
            <a:avLst/>
          </a:prstGeom>
          <a:ln>
            <a:solidFill>
              <a:schemeClr val="bg1">
                <a:lumMod val="50000"/>
              </a:schemeClr>
            </a:solidFill>
          </a:ln>
        </p:spPr>
      </p:pic>
      <p:sp>
        <p:nvSpPr>
          <p:cNvPr id="82" name="正方形/長方形 81"/>
          <p:cNvSpPr/>
          <p:nvPr/>
        </p:nvSpPr>
        <p:spPr>
          <a:xfrm>
            <a:off x="377227" y="4670130"/>
            <a:ext cx="4234780" cy="253916"/>
          </a:xfrm>
          <a:prstGeom prst="rect">
            <a:avLst/>
          </a:prstGeom>
        </p:spPr>
        <p:txBody>
          <a:bodyPr wrap="square">
            <a:spAutoFit/>
          </a:bodyPr>
          <a:lstStyle/>
          <a:p>
            <a:pPr>
              <a:lnSpc>
                <a:spcPts val="1200"/>
              </a:lnSpc>
            </a:pPr>
            <a:r>
              <a:rPr lang="ja-JP" altLang="en-US" sz="1200" dirty="0" smtClean="0">
                <a:latin typeface="メイリオ" pitchFamily="50" charset="-128"/>
                <a:ea typeface="メイリオ" pitchFamily="50" charset="-128"/>
                <a:cs typeface="メイリオ" pitchFamily="50" charset="-128"/>
              </a:rPr>
              <a:t>初期値に該当経路で処理すべき</a:t>
            </a:r>
            <a:r>
              <a:rPr lang="ja-JP" altLang="en-US" sz="1200" b="1" dirty="0" smtClean="0">
                <a:latin typeface="メイリオ" pitchFamily="50" charset="-128"/>
                <a:ea typeface="メイリオ" pitchFamily="50" charset="-128"/>
                <a:cs typeface="メイリオ" pitchFamily="50" charset="-128"/>
              </a:rPr>
              <a:t>役職グループ</a:t>
            </a:r>
            <a:r>
              <a:rPr lang="ja-JP" altLang="en-US" sz="1200" dirty="0" smtClean="0">
                <a:latin typeface="メイリオ" pitchFamily="50" charset="-128"/>
                <a:ea typeface="メイリオ" pitchFamily="50" charset="-128"/>
                <a:cs typeface="メイリオ" pitchFamily="50" charset="-128"/>
              </a:rPr>
              <a:t>を選択します。</a:t>
            </a:r>
            <a:endParaRPr lang="ja-JP" altLang="en-US" sz="1200" dirty="0">
              <a:latin typeface="メイリオ" pitchFamily="50" charset="-128"/>
              <a:ea typeface="メイリオ" pitchFamily="50" charset="-128"/>
              <a:cs typeface="メイリオ" pitchFamily="50" charset="-128"/>
            </a:endParaRPr>
          </a:p>
        </p:txBody>
      </p:sp>
      <p:sp>
        <p:nvSpPr>
          <p:cNvPr id="84" name="角丸四角形 83"/>
          <p:cNvSpPr/>
          <p:nvPr/>
        </p:nvSpPr>
        <p:spPr>
          <a:xfrm>
            <a:off x="591099" y="5238013"/>
            <a:ext cx="948934" cy="24005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強調線吹き出し 1 85"/>
          <p:cNvSpPr/>
          <p:nvPr/>
        </p:nvSpPr>
        <p:spPr>
          <a:xfrm rot="5400000">
            <a:off x="2903373" y="4280629"/>
            <a:ext cx="234054" cy="968528"/>
          </a:xfrm>
          <a:prstGeom prst="accentCallout1">
            <a:avLst>
              <a:gd name="adj1" fmla="val 74847"/>
              <a:gd name="adj2" fmla="val 86848"/>
              <a:gd name="adj3" fmla="val 191912"/>
              <a:gd name="adj4" fmla="val 260277"/>
            </a:avLst>
          </a:prstGeom>
          <a:noFill/>
          <a:ln>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7" name="SmartArt プレースホルダー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87631" y="4797088"/>
            <a:ext cx="695238" cy="216667"/>
          </a:xfrm>
          <a:prstGeom prst="rect">
            <a:avLst/>
          </a:prstGeom>
        </p:spPr>
      </p:pic>
      <p:sp>
        <p:nvSpPr>
          <p:cNvPr id="88" name="テキスト ボックス 87"/>
          <p:cNvSpPr txBox="1"/>
          <p:nvPr/>
        </p:nvSpPr>
        <p:spPr>
          <a:xfrm>
            <a:off x="4904181" y="5083635"/>
            <a:ext cx="1879450" cy="553998"/>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処理者が</a:t>
            </a:r>
            <a:r>
              <a:rPr lang="ja-JP" altLang="en-US" sz="1000" b="1" dirty="0" smtClean="0">
                <a:solidFill>
                  <a:prstClr val="black"/>
                </a:solidFill>
                <a:latin typeface="メイリオ" pitchFamily="50" charset="-128"/>
                <a:ea typeface="メイリオ" pitchFamily="50" charset="-128"/>
                <a:cs typeface="メイリオ" pitchFamily="50" charset="-128"/>
              </a:rPr>
              <a:t>「１人」</a:t>
            </a:r>
            <a:r>
              <a:rPr lang="ja-JP" altLang="en-US" sz="1000" dirty="0" smtClean="0">
                <a:solidFill>
                  <a:prstClr val="black"/>
                </a:solidFill>
                <a:latin typeface="メイリオ" pitchFamily="50" charset="-128"/>
                <a:ea typeface="メイリオ" pitchFamily="50" charset="-128"/>
                <a:cs typeface="メイリオ" pitchFamily="50" charset="-128"/>
              </a:rPr>
              <a:t>の場合でも、個人名を選択するドロップボックスは表示されません。</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9" name="図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632" y="6121819"/>
            <a:ext cx="4505195" cy="1425367"/>
          </a:xfrm>
          <a:prstGeom prst="rect">
            <a:avLst/>
          </a:prstGeom>
        </p:spPr>
      </p:pic>
      <p:sp>
        <p:nvSpPr>
          <p:cNvPr id="90" name="正方形/長方形 89"/>
          <p:cNvSpPr/>
          <p:nvPr/>
        </p:nvSpPr>
        <p:spPr>
          <a:xfrm>
            <a:off x="231490" y="5821472"/>
            <a:ext cx="4234780" cy="253916"/>
          </a:xfrm>
          <a:prstGeom prst="rect">
            <a:avLst/>
          </a:prstGeom>
        </p:spPr>
        <p:txBody>
          <a:bodyPr wrap="square">
            <a:spAutoFit/>
          </a:bodyPr>
          <a:lstStyle/>
          <a:p>
            <a:pPr>
              <a:lnSpc>
                <a:spcPts val="1200"/>
              </a:lnSpc>
            </a:pPr>
            <a:r>
              <a:rPr lang="ja-JP" altLang="en-US" sz="1200" dirty="0" smtClean="0">
                <a:latin typeface="メイリオ" pitchFamily="50" charset="-128"/>
                <a:ea typeface="メイリオ" pitchFamily="50" charset="-128"/>
                <a:cs typeface="メイリオ" pitchFamily="50" charset="-128"/>
              </a:rPr>
              <a:t>各必要経路を全て設定すると下記のように表示されます。</a:t>
            </a:r>
            <a:endParaRPr lang="ja-JP" altLang="en-US" sz="1200" dirty="0">
              <a:latin typeface="メイリオ" pitchFamily="50" charset="-128"/>
              <a:ea typeface="メイリオ" pitchFamily="50" charset="-128"/>
              <a:cs typeface="メイリオ" pitchFamily="50" charset="-128"/>
            </a:endParaRPr>
          </a:p>
        </p:txBody>
      </p:sp>
      <p:sp>
        <p:nvSpPr>
          <p:cNvPr id="94" name="角丸四角形 93"/>
          <p:cNvSpPr/>
          <p:nvPr/>
        </p:nvSpPr>
        <p:spPr>
          <a:xfrm>
            <a:off x="1835928" y="6671078"/>
            <a:ext cx="899750" cy="549259"/>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5" name="SmartArt プレースホルダー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28464" y="5684521"/>
            <a:ext cx="695238" cy="216667"/>
          </a:xfrm>
          <a:prstGeom prst="rect">
            <a:avLst/>
          </a:prstGeom>
        </p:spPr>
      </p:pic>
      <p:sp>
        <p:nvSpPr>
          <p:cNvPr id="97" name="テキスト ボックス 96"/>
          <p:cNvSpPr txBox="1"/>
          <p:nvPr/>
        </p:nvSpPr>
        <p:spPr>
          <a:xfrm>
            <a:off x="4938223" y="5954025"/>
            <a:ext cx="1879450" cy="553998"/>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自動経路選択を有効にした経路にはこのように表示がされます。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cxnSp>
        <p:nvCxnSpPr>
          <p:cNvPr id="98" name="直線矢印コネクタ 97"/>
          <p:cNvCxnSpPr/>
          <p:nvPr/>
        </p:nvCxnSpPr>
        <p:spPr>
          <a:xfrm flipH="1">
            <a:off x="2852575" y="5901188"/>
            <a:ext cx="2011438" cy="933314"/>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40038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835" y="3129906"/>
            <a:ext cx="4425122" cy="943838"/>
          </a:xfrm>
          <a:prstGeom prst="rect">
            <a:avLst/>
          </a:prstGeom>
        </p:spPr>
      </p:pic>
      <p:pic>
        <p:nvPicPr>
          <p:cNvPr id="5124" name="Picture 4" descr="C:\Users\sgwpc\Desktop\yoshiiさん\iQube試験\koyama\バグチェック\2.18.0\WF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635" y="2182659"/>
            <a:ext cx="4354590" cy="497667"/>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sgwpc\Desktop\yoshiiさん\iQube試験\koyama\バグチェック\2.18.0\wf1-14あと.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7299" y="1281146"/>
            <a:ext cx="4003789" cy="514773"/>
          </a:xfrm>
          <a:prstGeom prst="rect">
            <a:avLst/>
          </a:prstGeom>
          <a:noFill/>
          <a:extLst>
            <a:ext uri="{909E8E84-426E-40DD-AFC4-6F175D3DCCD1}">
              <a14:hiddenFill xmlns:a14="http://schemas.microsoft.com/office/drawing/2010/main">
                <a:solidFill>
                  <a:srgbClr val="FFFFFF"/>
                </a:solidFill>
              </a14:hiddenFill>
            </a:ext>
          </a:extLst>
        </p:spPr>
      </p:pic>
      <p:sp>
        <p:nvSpPr>
          <p:cNvPr id="7" name="タイトル 4"/>
          <p:cNvSpPr txBox="1">
            <a:spLocks/>
          </p:cNvSpPr>
          <p:nvPr/>
        </p:nvSpPr>
        <p:spPr>
          <a:xfrm>
            <a:off x="-15403" y="35496"/>
            <a:ext cx="4901045" cy="592065"/>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400" b="1" dirty="0">
                <a:solidFill>
                  <a:srgbClr val="1F497D"/>
                </a:solidFill>
                <a:effectLst>
                  <a:reflection blurRad="6350" stA="55000" endA="300" endPos="20000" dir="5400000" sy="-100000" algn="bl" rotWithShape="0"/>
                </a:effectLst>
                <a:latin typeface="Bookman Old Style"/>
                <a:ea typeface="HG明朝E"/>
              </a:rPr>
              <a:t>　</a:t>
            </a:r>
            <a:r>
              <a:rPr lang="en-US" altLang="ja-JP" sz="2400" b="1" dirty="0" smtClean="0">
                <a:solidFill>
                  <a:schemeClr val="tx2">
                    <a:lumMod val="60000"/>
                    <a:lumOff val="40000"/>
                  </a:schemeClr>
                </a:solidFill>
                <a:effectLst>
                  <a:reflection blurRad="6350" stA="55000" endA="300" endPos="20000" dir="5400000" sy="-100000" algn="bl" rotWithShape="0"/>
                </a:effectLst>
                <a:latin typeface="Arial Black" panose="020B0A04020102020204" pitchFamily="34" charset="0"/>
                <a:ea typeface="HG明朝E"/>
              </a:rPr>
              <a:t>2.</a:t>
            </a:r>
            <a:r>
              <a:rPr lang="ja-JP" altLang="en-US" sz="2400" b="1" dirty="0" smtClean="0">
                <a:solidFill>
                  <a:schemeClr val="tx2">
                    <a:lumMod val="60000"/>
                    <a:lumOff val="40000"/>
                  </a:schemeClr>
                </a:solidFill>
                <a:effectLst>
                  <a:reflection blurRad="6350" stA="55000" endA="300" endPos="20000" dir="5400000" sy="-100000" algn="bl" rotWithShape="0"/>
                </a:effectLst>
                <a:latin typeface="Bookman Old Style"/>
                <a:ea typeface="HG明朝E"/>
              </a:rPr>
              <a:t>ワークフロー申請</a:t>
            </a:r>
            <a:endParaRPr kumimoji="1" lang="ja-JP" altLang="en-US" sz="2400" b="0" i="0" u="none" strike="noStrike" kern="1200" cap="none" spc="0" normalizeH="0" baseline="0" noProof="0" dirty="0">
              <a:ln>
                <a:noFill/>
              </a:ln>
              <a:solidFill>
                <a:schemeClr val="tx2">
                  <a:lumMod val="60000"/>
                  <a:lumOff val="40000"/>
                </a:schemeClr>
              </a:solidFill>
              <a:effectLst/>
              <a:uLnTx/>
              <a:uFillTx/>
              <a:latin typeface="Bookman Old Style"/>
              <a:ea typeface="HG明朝E"/>
            </a:endParaRPr>
          </a:p>
        </p:txBody>
      </p:sp>
      <p:grpSp>
        <p:nvGrpSpPr>
          <p:cNvPr id="22" name="グループ化 21"/>
          <p:cNvGrpSpPr/>
          <p:nvPr/>
        </p:nvGrpSpPr>
        <p:grpSpPr>
          <a:xfrm>
            <a:off x="250015" y="683568"/>
            <a:ext cx="4247589" cy="300373"/>
            <a:chOff x="322023" y="589161"/>
            <a:chExt cx="2879572" cy="300373"/>
          </a:xfrm>
        </p:grpSpPr>
        <p:sp>
          <p:nvSpPr>
            <p:cNvPr id="19" name="片側の 2 つの角を切り取った四角形 18"/>
            <p:cNvSpPr/>
            <p:nvPr/>
          </p:nvSpPr>
          <p:spPr>
            <a:xfrm>
              <a:off x="322023" y="589161"/>
              <a:ext cx="2838563" cy="252000"/>
            </a:xfrm>
            <a:prstGeom prst="snip2SameRect">
              <a:avLst/>
            </a:prstGeom>
            <a:solidFill>
              <a:schemeClr val="tx2">
                <a:lumMod val="40000"/>
                <a:lumOff val="6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ja-JP" sz="1600" b="1" kern="0" dirty="0" smtClean="0">
                  <a:solidFill>
                    <a:schemeClr val="bg1"/>
                  </a:solidFill>
                  <a:latin typeface="Arial Black" pitchFamily="34" charset="0"/>
                  <a:ea typeface="HGPｺﾞｼｯｸE" pitchFamily="50" charset="-128"/>
                </a:rPr>
                <a:t>1.</a:t>
              </a:r>
              <a:r>
                <a:rPr lang="en-US" altLang="ja-JP" sz="1600" kern="0" dirty="0" smtClean="0">
                  <a:solidFill>
                    <a:schemeClr val="bg1"/>
                  </a:solidFill>
                </a:rPr>
                <a:t> </a:t>
              </a:r>
              <a:r>
                <a:rPr lang="ja-JP" altLang="en-US" sz="1400" kern="0" dirty="0" smtClean="0">
                  <a:solidFill>
                    <a:schemeClr val="bg1"/>
                  </a:solidFill>
                  <a:ea typeface="メイリオ" pitchFamily="50" charset="-128"/>
                </a:rPr>
                <a:t>ワークフローの</a:t>
              </a:r>
              <a:r>
                <a:rPr lang="ja-JP" altLang="en-US" sz="1400" b="1" kern="0" dirty="0" smtClean="0">
                  <a:solidFill>
                    <a:schemeClr val="bg1"/>
                  </a:solidFill>
                  <a:ea typeface="メイリオ" pitchFamily="50" charset="-128"/>
                </a:rPr>
                <a:t>新規作成</a:t>
              </a:r>
              <a:endParaRPr lang="ja-JP" altLang="en-US" sz="1400" b="1" kern="0" dirty="0">
                <a:solidFill>
                  <a:schemeClr val="bg1"/>
                </a:solidFill>
                <a:latin typeface="メイリオ" pitchFamily="50" charset="-128"/>
                <a:ea typeface="メイリオ" pitchFamily="50" charset="-128"/>
                <a:cs typeface="メイリオ" pitchFamily="50" charset="-128"/>
              </a:endParaRPr>
            </a:p>
          </p:txBody>
        </p:sp>
        <p:cxnSp>
          <p:nvCxnSpPr>
            <p:cNvPr id="20" name="直線コネクタ 19"/>
            <p:cNvCxnSpPr/>
            <p:nvPr/>
          </p:nvCxnSpPr>
          <p:spPr>
            <a:xfrm flipV="1">
              <a:off x="322023" y="887037"/>
              <a:ext cx="2879572" cy="2497"/>
            </a:xfrm>
            <a:prstGeom prst="line">
              <a:avLst/>
            </a:prstGeom>
            <a:ln w="28575">
              <a:solidFill>
                <a:schemeClr val="tx2">
                  <a:lumMod val="40000"/>
                  <a:lumOff val="60000"/>
                  <a:alpha val="50000"/>
                </a:schemeClr>
              </a:solidFill>
            </a:ln>
            <a:effectLst/>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a:xfrm>
            <a:off x="135152" y="539552"/>
            <a:ext cx="6579973" cy="0"/>
          </a:xfrm>
          <a:prstGeom prst="line">
            <a:avLst/>
          </a:prstGeom>
          <a:ln w="31750">
            <a:solidFill>
              <a:schemeClr val="tx2">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8" name="テキスト ボックス 97"/>
          <p:cNvSpPr txBox="1"/>
          <p:nvPr/>
        </p:nvSpPr>
        <p:spPr>
          <a:xfrm>
            <a:off x="122701" y="1043608"/>
            <a:ext cx="4828364" cy="253916"/>
          </a:xfrm>
          <a:prstGeom prst="rect">
            <a:avLst/>
          </a:prstGeom>
          <a:noFill/>
        </p:spPr>
        <p:txBody>
          <a:bodyPr wrap="square" rtlCol="0">
            <a:spAutoFit/>
          </a:bodyPr>
          <a:lstStyle/>
          <a:p>
            <a:pPr>
              <a:lnSpc>
                <a:spcPts val="1200"/>
              </a:lnSpc>
            </a:pPr>
            <a:r>
              <a:rPr kumimoji="1" lang="ja-JP" altLang="en-US" sz="1200" dirty="0" smtClean="0">
                <a:latin typeface="メイリオ" pitchFamily="50" charset="-128"/>
                <a:ea typeface="メイリオ" pitchFamily="50" charset="-128"/>
                <a:cs typeface="メイリオ" pitchFamily="50" charset="-128"/>
              </a:rPr>
              <a:t>サブメニューの</a:t>
            </a:r>
            <a:r>
              <a:rPr kumimoji="1" lang="ja-JP" altLang="en-US" sz="1200" b="1" dirty="0" smtClean="0">
                <a:latin typeface="メイリオ" pitchFamily="50" charset="-128"/>
                <a:ea typeface="メイリオ" pitchFamily="50" charset="-128"/>
                <a:cs typeface="メイリオ" pitchFamily="50" charset="-128"/>
              </a:rPr>
              <a:t>新規作成</a:t>
            </a:r>
            <a:r>
              <a:rPr kumimoji="1" lang="ja-JP" altLang="en-US" sz="1200" dirty="0" smtClean="0">
                <a:latin typeface="メイリオ" pitchFamily="50" charset="-128"/>
                <a:ea typeface="メイリオ" pitchFamily="50" charset="-128"/>
                <a:cs typeface="メイリオ" pitchFamily="50" charset="-128"/>
              </a:rPr>
              <a:t>をクリックします。</a:t>
            </a:r>
            <a:endParaRPr kumimoji="1" lang="ja-JP" altLang="en-US" sz="1200" dirty="0">
              <a:latin typeface="メイリオ" pitchFamily="50" charset="-128"/>
              <a:ea typeface="メイリオ" pitchFamily="50" charset="-128"/>
              <a:cs typeface="メイリオ" pitchFamily="50" charset="-128"/>
            </a:endParaRPr>
          </a:p>
        </p:txBody>
      </p:sp>
      <p:sp>
        <p:nvSpPr>
          <p:cNvPr id="109" name="角丸四角形 108"/>
          <p:cNvSpPr/>
          <p:nvPr/>
        </p:nvSpPr>
        <p:spPr>
          <a:xfrm>
            <a:off x="836712" y="1651773"/>
            <a:ext cx="360040" cy="13221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10" name="直線コネクタ 109"/>
          <p:cNvCxnSpPr/>
          <p:nvPr/>
        </p:nvCxnSpPr>
        <p:spPr>
          <a:xfrm>
            <a:off x="1249896" y="1214765"/>
            <a:ext cx="6669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直線矢印コネクタ 110"/>
          <p:cNvCxnSpPr>
            <a:endCxn id="109" idx="0"/>
          </p:cNvCxnSpPr>
          <p:nvPr/>
        </p:nvCxnSpPr>
        <p:spPr>
          <a:xfrm flipH="1">
            <a:off x="1016732" y="1196332"/>
            <a:ext cx="474621" cy="45544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2" name="テキスト ボックス 111"/>
          <p:cNvSpPr txBox="1"/>
          <p:nvPr/>
        </p:nvSpPr>
        <p:spPr>
          <a:xfrm>
            <a:off x="116632" y="1907704"/>
            <a:ext cx="4690045" cy="263534"/>
          </a:xfrm>
          <a:prstGeom prst="rect">
            <a:avLst/>
          </a:prstGeom>
          <a:noFill/>
        </p:spPr>
        <p:txBody>
          <a:bodyPr wrap="square" rtlCol="0">
            <a:spAutoFit/>
          </a:bodyPr>
          <a:lstStyle/>
          <a:p>
            <a:pPr lvl="0">
              <a:lnSpc>
                <a:spcPts val="1300"/>
              </a:lnSpc>
            </a:pPr>
            <a:r>
              <a:rPr lang="ja-JP" altLang="en-US" sz="1200" kern="0" dirty="0" smtClean="0">
                <a:solidFill>
                  <a:sysClr val="windowText" lastClr="000000"/>
                </a:solidFill>
                <a:latin typeface="メイリオ" pitchFamily="50" charset="-128"/>
                <a:ea typeface="メイリオ" pitchFamily="50" charset="-128"/>
                <a:cs typeface="メイリオ" pitchFamily="50" charset="-128"/>
              </a:rPr>
              <a:t>作成する</a:t>
            </a:r>
            <a:r>
              <a:rPr lang="ja-JP" altLang="en-US" sz="1200" kern="0" dirty="0">
                <a:solidFill>
                  <a:sysClr val="windowText" lastClr="000000"/>
                </a:solidFill>
                <a:latin typeface="メイリオ" pitchFamily="50" charset="-128"/>
                <a:ea typeface="メイリオ" pitchFamily="50" charset="-128"/>
                <a:cs typeface="メイリオ" pitchFamily="50" charset="-128"/>
              </a:rPr>
              <a:t>ワークフロー</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の</a:t>
            </a:r>
            <a:r>
              <a:rPr lang="ja-JP" altLang="en-US" sz="1200" b="1" kern="0" dirty="0">
                <a:solidFill>
                  <a:sysClr val="windowText" lastClr="000000"/>
                </a:solidFill>
                <a:latin typeface="メイリオ" pitchFamily="50" charset="-128"/>
                <a:ea typeface="メイリオ" pitchFamily="50" charset="-128"/>
                <a:cs typeface="メイリオ" pitchFamily="50" charset="-128"/>
              </a:rPr>
              <a:t>フォーム名</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を</a:t>
            </a:r>
            <a:r>
              <a:rPr lang="ja-JP" altLang="en-US" sz="1200" kern="0" dirty="0">
                <a:solidFill>
                  <a:sysClr val="windowText" lastClr="000000"/>
                </a:solidFill>
                <a:latin typeface="メイリオ" pitchFamily="50" charset="-128"/>
                <a:ea typeface="メイリオ" pitchFamily="50" charset="-128"/>
                <a:cs typeface="メイリオ" pitchFamily="50" charset="-128"/>
              </a:rPr>
              <a:t>クリック</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します。</a:t>
            </a:r>
            <a:endParaRPr lang="ja-JP" altLang="en-US" sz="1200" kern="0" dirty="0">
              <a:solidFill>
                <a:sysClr val="windowText" lastClr="000000"/>
              </a:solidFill>
            </a:endParaRPr>
          </a:p>
        </p:txBody>
      </p:sp>
      <p:sp>
        <p:nvSpPr>
          <p:cNvPr id="113" name="角丸四角形 112"/>
          <p:cNvSpPr/>
          <p:nvPr/>
        </p:nvSpPr>
        <p:spPr>
          <a:xfrm>
            <a:off x="446269" y="2547558"/>
            <a:ext cx="1247706" cy="15067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16" name="直線コネクタ 115"/>
          <p:cNvCxnSpPr/>
          <p:nvPr/>
        </p:nvCxnSpPr>
        <p:spPr>
          <a:xfrm flipV="1">
            <a:off x="1873960" y="2123728"/>
            <a:ext cx="762952" cy="90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直線矢印コネクタ 116"/>
          <p:cNvCxnSpPr>
            <a:endCxn id="113" idx="3"/>
          </p:cNvCxnSpPr>
          <p:nvPr/>
        </p:nvCxnSpPr>
        <p:spPr>
          <a:xfrm rot="10800000" flipV="1">
            <a:off x="1693976" y="2124629"/>
            <a:ext cx="622073" cy="498265"/>
          </a:xfrm>
          <a:prstGeom prst="bentConnector3">
            <a:avLst>
              <a:gd name="adj1" fmla="val 4065"/>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4" name="テキスト ボックス 83"/>
          <p:cNvSpPr txBox="1"/>
          <p:nvPr/>
        </p:nvSpPr>
        <p:spPr>
          <a:xfrm>
            <a:off x="116632" y="2843808"/>
            <a:ext cx="4464496" cy="276999"/>
          </a:xfrm>
          <a:prstGeom prst="rect">
            <a:avLst/>
          </a:prstGeom>
          <a:noFill/>
        </p:spPr>
        <p:txBody>
          <a:bodyPr wrap="square" rtlCol="0">
            <a:spAutoFit/>
          </a:bodyPr>
          <a:lstStyle/>
          <a:p>
            <a:pPr lvl="0"/>
            <a:r>
              <a:rPr lang="ja-JP" altLang="en-US" sz="1200" kern="0" dirty="0">
                <a:solidFill>
                  <a:sysClr val="windowText" lastClr="000000"/>
                </a:solidFill>
                <a:latin typeface="メイリオ" pitchFamily="50" charset="-128"/>
                <a:ea typeface="メイリオ" pitchFamily="50" charset="-128"/>
                <a:cs typeface="メイリオ" pitchFamily="50" charset="-128"/>
              </a:rPr>
              <a:t>「</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グループ」から申請者の所属部署グループを選択します。</a:t>
            </a:r>
            <a:endParaRPr lang="ja-JP" altLang="en-US" sz="1200" kern="0" dirty="0">
              <a:solidFill>
                <a:sysClr val="windowText" lastClr="000000"/>
              </a:solidFill>
              <a:latin typeface="メイリオ" pitchFamily="50" charset="-128"/>
              <a:ea typeface="メイリオ" pitchFamily="50" charset="-128"/>
              <a:cs typeface="メイリオ" pitchFamily="50" charset="-128"/>
            </a:endParaRPr>
          </a:p>
        </p:txBody>
      </p:sp>
      <p:cxnSp>
        <p:nvCxnSpPr>
          <p:cNvPr id="97" name="直線コネクタ 96"/>
          <p:cNvCxnSpPr/>
          <p:nvPr/>
        </p:nvCxnSpPr>
        <p:spPr>
          <a:xfrm>
            <a:off x="203635" y="3049705"/>
            <a:ext cx="813097" cy="89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直線矢印コネクタ 116"/>
          <p:cNvCxnSpPr/>
          <p:nvPr/>
        </p:nvCxnSpPr>
        <p:spPr>
          <a:xfrm>
            <a:off x="737540" y="3058675"/>
            <a:ext cx="27699" cy="72123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6" name="SmartArt プレースホルダー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4645" y="2854535"/>
            <a:ext cx="695238" cy="216667"/>
          </a:xfrm>
          <a:prstGeom prst="rect">
            <a:avLst/>
          </a:prstGeom>
        </p:spPr>
      </p:pic>
      <p:sp>
        <p:nvSpPr>
          <p:cNvPr id="128" name="テキスト ボックス 127"/>
          <p:cNvSpPr txBox="1"/>
          <p:nvPr/>
        </p:nvSpPr>
        <p:spPr>
          <a:xfrm>
            <a:off x="4829182" y="1234084"/>
            <a:ext cx="2009565" cy="553998"/>
          </a:xfrm>
          <a:prstGeom prst="rect">
            <a:avLst/>
          </a:prstGeom>
          <a:noFill/>
        </p:spPr>
        <p:txBody>
          <a:bodyPr wrap="square" rtlCol="0">
            <a:spAutoFit/>
          </a:bodyPr>
          <a:lstStyle/>
          <a:p>
            <a:r>
              <a:rPr lang="ja-JP" altLang="en-US" sz="1000" dirty="0">
                <a:solidFill>
                  <a:prstClr val="black"/>
                </a:solidFill>
                <a:latin typeface="メイリオ" pitchFamily="50" charset="-128"/>
                <a:ea typeface="メイリオ" pitchFamily="50" charset="-128"/>
                <a:cs typeface="メイリオ" pitchFamily="50" charset="-128"/>
              </a:rPr>
              <a:t>ワークフローの新規</a:t>
            </a:r>
            <a:r>
              <a:rPr lang="ja-JP" altLang="en-US" sz="1000" dirty="0" smtClean="0">
                <a:solidFill>
                  <a:prstClr val="black"/>
                </a:solidFill>
                <a:latin typeface="メイリオ" pitchFamily="50" charset="-128"/>
                <a:ea typeface="メイリオ" pitchFamily="50" charset="-128"/>
                <a:cs typeface="メイリオ" pitchFamily="50" charset="-128"/>
              </a:rPr>
              <a:t>作成の詳細手順については</a:t>
            </a:r>
            <a:r>
              <a:rPr lang="ja-JP" altLang="en-US" sz="1000" dirty="0" smtClean="0">
                <a:solidFill>
                  <a:srgbClr val="FF9933"/>
                </a:solidFill>
                <a:latin typeface="メイリオ" pitchFamily="50" charset="-128"/>
                <a:ea typeface="メイリオ" pitchFamily="50" charset="-128"/>
                <a:cs typeface="メイリオ" pitchFamily="50" charset="-128"/>
              </a:rPr>
              <a:t>ワークフロー操作マニュアル</a:t>
            </a:r>
            <a:r>
              <a:rPr lang="ja-JP" altLang="en-US" sz="1000" dirty="0" smtClean="0">
                <a:solidFill>
                  <a:prstClr val="black"/>
                </a:solidFill>
                <a:latin typeface="メイリオ" pitchFamily="50" charset="-128"/>
                <a:ea typeface="メイリオ" pitchFamily="50" charset="-128"/>
                <a:cs typeface="メイリオ" pitchFamily="50" charset="-128"/>
              </a:rPr>
              <a:t>をご覧ください。</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129" name="図 1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81788" y="1043608"/>
            <a:ext cx="190476" cy="190476"/>
          </a:xfrm>
          <a:prstGeom prst="rect">
            <a:avLst/>
          </a:prstGeom>
        </p:spPr>
      </p:pic>
      <p:pic>
        <p:nvPicPr>
          <p:cNvPr id="138" name="図 13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9338" y="6436870"/>
            <a:ext cx="304800" cy="247650"/>
          </a:xfrm>
          <a:prstGeom prst="rect">
            <a:avLst/>
          </a:prstGeom>
        </p:spPr>
      </p:pic>
      <p:sp>
        <p:nvSpPr>
          <p:cNvPr id="142" name="テキスト ボックス 141"/>
          <p:cNvSpPr txBox="1"/>
          <p:nvPr/>
        </p:nvSpPr>
        <p:spPr>
          <a:xfrm>
            <a:off x="143835" y="6751896"/>
            <a:ext cx="4690045" cy="276999"/>
          </a:xfrm>
          <a:prstGeom prst="rect">
            <a:avLst/>
          </a:prstGeom>
          <a:noFill/>
        </p:spPr>
        <p:txBody>
          <a:bodyPr wrap="square" rtlCol="0">
            <a:spAutoFit/>
          </a:bodyPr>
          <a:lstStyle/>
          <a:p>
            <a:pPr lvl="0"/>
            <a:r>
              <a:rPr lang="ja-JP" altLang="en-US" sz="1200" kern="0" dirty="0" smtClean="0">
                <a:solidFill>
                  <a:sysClr val="windowText" lastClr="000000"/>
                </a:solidFill>
                <a:latin typeface="メイリオ" pitchFamily="50" charset="-128"/>
                <a:ea typeface="メイリオ" pitchFamily="50" charset="-128"/>
                <a:cs typeface="メイリオ" pitchFamily="50" charset="-128"/>
              </a:rPr>
              <a:t>経路の処理者の</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未処理</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と</a:t>
            </a:r>
            <a:r>
              <a:rPr lang="ja-JP" altLang="en-US" sz="1200" b="1" kern="0" dirty="0" smtClean="0">
                <a:solidFill>
                  <a:sysClr val="windowText" lastClr="000000"/>
                </a:solidFill>
                <a:latin typeface="メイリオ" pitchFamily="50" charset="-128"/>
                <a:ea typeface="メイリオ" pitchFamily="50" charset="-128"/>
                <a:cs typeface="メイリオ" pitchFamily="50" charset="-128"/>
              </a:rPr>
              <a:t>処理予定</a:t>
            </a:r>
            <a:r>
              <a:rPr lang="ja-JP" altLang="en-US" sz="1200" kern="0" dirty="0" smtClean="0">
                <a:solidFill>
                  <a:sysClr val="windowText" lastClr="000000"/>
                </a:solidFill>
                <a:latin typeface="メイリオ" pitchFamily="50" charset="-128"/>
                <a:ea typeface="メイリオ" pitchFamily="50" charset="-128"/>
                <a:cs typeface="メイリオ" pitchFamily="50" charset="-128"/>
              </a:rPr>
              <a:t>にワークフローが表示されます。</a:t>
            </a:r>
            <a:endParaRPr lang="ja-JP" altLang="en-US" sz="1200" kern="0" dirty="0">
              <a:solidFill>
                <a:sysClr val="windowText" lastClr="000000"/>
              </a:solidFill>
              <a:latin typeface="メイリオ" pitchFamily="50" charset="-128"/>
              <a:ea typeface="メイリオ" pitchFamily="50" charset="-128"/>
              <a:cs typeface="メイリオ" pitchFamily="50" charset="-128"/>
            </a:endParaRPr>
          </a:p>
        </p:txBody>
      </p:sp>
      <p:sp>
        <p:nvSpPr>
          <p:cNvPr id="192" name="テキスト ボックス 191"/>
          <p:cNvSpPr txBox="1"/>
          <p:nvPr/>
        </p:nvSpPr>
        <p:spPr>
          <a:xfrm>
            <a:off x="1846375" y="6422195"/>
            <a:ext cx="567681" cy="276999"/>
          </a:xfrm>
          <a:prstGeom prst="rect">
            <a:avLst/>
          </a:prstGeom>
          <a:noFill/>
        </p:spPr>
        <p:txBody>
          <a:bodyPr wrap="square" rtlCol="0">
            <a:spAutoFit/>
          </a:bodyPr>
          <a:lstStyle/>
          <a:p>
            <a:pPr lvl="0"/>
            <a:r>
              <a:rPr lang="ja-JP" altLang="en-US" sz="1200" kern="0" dirty="0" smtClean="0">
                <a:solidFill>
                  <a:sysClr val="windowText" lastClr="000000"/>
                </a:solidFill>
                <a:latin typeface="メイリオ" pitchFamily="50" charset="-128"/>
                <a:ea typeface="メイリオ" pitchFamily="50" charset="-128"/>
                <a:cs typeface="メイリオ" pitchFamily="50" charset="-128"/>
              </a:rPr>
              <a:t>申請</a:t>
            </a:r>
            <a:endParaRPr lang="ja-JP" altLang="en-US" sz="1200" kern="0" dirty="0">
              <a:solidFill>
                <a:sysClr val="windowText" lastClr="000000"/>
              </a:solidFill>
              <a:latin typeface="メイリオ" pitchFamily="50" charset="-128"/>
              <a:ea typeface="メイリオ" pitchFamily="50" charset="-128"/>
              <a:cs typeface="メイリオ" pitchFamily="50" charset="-128"/>
            </a:endParaRPr>
          </a:p>
        </p:txBody>
      </p:sp>
      <p:sp>
        <p:nvSpPr>
          <p:cNvPr id="58" name="角丸四角形 57"/>
          <p:cNvSpPr/>
          <p:nvPr/>
        </p:nvSpPr>
        <p:spPr>
          <a:xfrm>
            <a:off x="122701" y="3737571"/>
            <a:ext cx="1452228" cy="15067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a:off x="4724645" y="3120807"/>
            <a:ext cx="2009565" cy="553998"/>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複数グループに所属している場合は、</a:t>
            </a:r>
            <a:r>
              <a:rPr lang="ja-JP" altLang="en-US" sz="1000" b="1" dirty="0" smtClean="0">
                <a:solidFill>
                  <a:prstClr val="black"/>
                </a:solidFill>
                <a:latin typeface="メイリオ" pitchFamily="50" charset="-128"/>
                <a:ea typeface="メイリオ" pitchFamily="50" charset="-128"/>
                <a:cs typeface="メイリオ" pitchFamily="50" charset="-128"/>
              </a:rPr>
              <a:t>当該申請書の対象部署</a:t>
            </a:r>
            <a:r>
              <a:rPr lang="ja-JP" altLang="en-US" sz="1000" dirty="0" smtClean="0">
                <a:solidFill>
                  <a:prstClr val="black"/>
                </a:solidFill>
                <a:latin typeface="メイリオ" pitchFamily="50" charset="-128"/>
                <a:ea typeface="メイリオ" pitchFamily="50" charset="-128"/>
                <a:cs typeface="メイリオ" pitchFamily="50" charset="-128"/>
              </a:rPr>
              <a:t>を選択するようにしてください。</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sp>
        <p:nvSpPr>
          <p:cNvPr id="62" name="テキスト ボックス 61"/>
          <p:cNvSpPr txBox="1"/>
          <p:nvPr/>
        </p:nvSpPr>
        <p:spPr>
          <a:xfrm>
            <a:off x="111316" y="4139952"/>
            <a:ext cx="4464496" cy="276999"/>
          </a:xfrm>
          <a:prstGeom prst="rect">
            <a:avLst/>
          </a:prstGeom>
          <a:noFill/>
        </p:spPr>
        <p:txBody>
          <a:bodyPr wrap="square" rtlCol="0">
            <a:spAutoFit/>
          </a:bodyPr>
          <a:lstStyle/>
          <a:p>
            <a:pPr lvl="0"/>
            <a:r>
              <a:rPr lang="ja-JP" altLang="en-US" sz="1200" kern="0" dirty="0" smtClean="0">
                <a:solidFill>
                  <a:sysClr val="windowText" lastClr="000000"/>
                </a:solidFill>
                <a:latin typeface="メイリオ" pitchFamily="50" charset="-128"/>
                <a:ea typeface="メイリオ" pitchFamily="50" charset="-128"/>
                <a:cs typeface="メイリオ" pitchFamily="50" charset="-128"/>
              </a:rPr>
              <a:t>グループを選択すると経路に自動で経路が入力されます。</a:t>
            </a:r>
            <a:endParaRPr lang="ja-JP" altLang="en-US" sz="1200" kern="0" dirty="0">
              <a:solidFill>
                <a:sysClr val="windowText" lastClr="000000"/>
              </a:solidFill>
              <a:latin typeface="メイリオ" pitchFamily="50" charset="-128"/>
              <a:ea typeface="メイリオ" pitchFamily="50" charset="-128"/>
              <a:cs typeface="メイリオ" pitchFamily="50" charset="-128"/>
            </a:endParaRPr>
          </a:p>
        </p:txBody>
      </p:sp>
      <p:pic>
        <p:nvPicPr>
          <p:cNvPr id="8" name="図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3835" y="4465096"/>
            <a:ext cx="4467903" cy="1835096"/>
          </a:xfrm>
          <a:prstGeom prst="rect">
            <a:avLst/>
          </a:prstGeom>
        </p:spPr>
      </p:pic>
      <p:sp>
        <p:nvSpPr>
          <p:cNvPr id="64" name="角丸四角形 63"/>
          <p:cNvSpPr/>
          <p:nvPr/>
        </p:nvSpPr>
        <p:spPr>
          <a:xfrm>
            <a:off x="1016733" y="4716016"/>
            <a:ext cx="1764196" cy="1584176"/>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 name="直線矢印コネクタ 64"/>
          <p:cNvCxnSpPr/>
          <p:nvPr/>
        </p:nvCxnSpPr>
        <p:spPr>
          <a:xfrm flipH="1">
            <a:off x="2822929" y="4996830"/>
            <a:ext cx="1901716" cy="385814"/>
          </a:xfrm>
          <a:prstGeom prst="straightConnector1">
            <a:avLst/>
          </a:prstGeom>
          <a:ln w="22225">
            <a:solidFill>
              <a:srgbClr val="FF9933"/>
            </a:solidFill>
            <a:headEnd type="oval"/>
            <a:tailEnd type="arrow"/>
          </a:ln>
        </p:spPr>
        <p:style>
          <a:lnRef idx="1">
            <a:schemeClr val="accent1"/>
          </a:lnRef>
          <a:fillRef idx="0">
            <a:schemeClr val="accent1"/>
          </a:fillRef>
          <a:effectRef idx="0">
            <a:schemeClr val="accent1"/>
          </a:effectRef>
          <a:fontRef idx="minor">
            <a:schemeClr val="tx1"/>
          </a:fontRef>
        </p:style>
      </p:cxnSp>
      <p:pic>
        <p:nvPicPr>
          <p:cNvPr id="66" name="図 6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24645" y="4626016"/>
            <a:ext cx="832500" cy="180000"/>
          </a:xfrm>
          <a:prstGeom prst="rect">
            <a:avLst/>
          </a:prstGeom>
        </p:spPr>
      </p:pic>
      <p:sp>
        <p:nvSpPr>
          <p:cNvPr id="68" name="テキスト ボックス 67"/>
          <p:cNvSpPr txBox="1"/>
          <p:nvPr/>
        </p:nvSpPr>
        <p:spPr>
          <a:xfrm>
            <a:off x="4805793" y="4852625"/>
            <a:ext cx="2009565" cy="707886"/>
          </a:xfrm>
          <a:prstGeom prst="rect">
            <a:avLst/>
          </a:prstGeom>
          <a:noFill/>
        </p:spPr>
        <p:txBody>
          <a:bodyPr wrap="square" rtlCol="0">
            <a:spAutoFit/>
          </a:bodyPr>
          <a:lstStyle/>
          <a:p>
            <a:r>
              <a:rPr lang="ja-JP" altLang="en-US" sz="1000" dirty="0" smtClean="0">
                <a:solidFill>
                  <a:prstClr val="black"/>
                </a:solidFill>
                <a:latin typeface="メイリオ" pitchFamily="50" charset="-128"/>
                <a:ea typeface="メイリオ" pitchFamily="50" charset="-128"/>
                <a:cs typeface="メイリオ" pitchFamily="50" charset="-128"/>
              </a:rPr>
              <a:t>所属部署グループと、経路上に設定された役職グループが重複するユーザーが自動で入力されます。</a:t>
            </a:r>
            <a:endParaRPr lang="en-US" altLang="ja-JP" sz="1000" dirty="0" smtClean="0">
              <a:solidFill>
                <a:prstClr val="black"/>
              </a:solidFill>
              <a:latin typeface="メイリオ" pitchFamily="50" charset="-128"/>
              <a:ea typeface="メイリオ" pitchFamily="50" charset="-128"/>
              <a:cs typeface="メイリオ" pitchFamily="50" charset="-128"/>
            </a:endParaRPr>
          </a:p>
        </p:txBody>
      </p:sp>
      <p:pic>
        <p:nvPicPr>
          <p:cNvPr id="9" name="図 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5721" y="7052620"/>
            <a:ext cx="4601350" cy="1335804"/>
          </a:xfrm>
          <a:prstGeom prst="rect">
            <a:avLst/>
          </a:prstGeom>
        </p:spPr>
      </p:pic>
      <p:sp>
        <p:nvSpPr>
          <p:cNvPr id="70" name="角丸四角形 69"/>
          <p:cNvSpPr/>
          <p:nvPr/>
        </p:nvSpPr>
        <p:spPr>
          <a:xfrm>
            <a:off x="175166" y="7956376"/>
            <a:ext cx="4383059" cy="301723"/>
          </a:xfrm>
          <a:prstGeom prst="roundRect">
            <a:avLst/>
          </a:prstGeom>
          <a:no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647556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10128</TotalTime>
  <Words>1091</Words>
  <Application>Microsoft Office PowerPoint</Application>
  <PresentationFormat>画面に合わせる (4:3)</PresentationFormat>
  <Paragraphs>89</Paragraphs>
  <Slides>6</Slides>
  <Notes>1</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sgwpc</dc:creator>
  <cp:lastModifiedBy>yoko.uematsu</cp:lastModifiedBy>
  <cp:revision>128</cp:revision>
  <cp:lastPrinted>2013-11-25T00:49:54Z</cp:lastPrinted>
  <dcterms:created xsi:type="dcterms:W3CDTF">2013-11-08T07:17:13Z</dcterms:created>
  <dcterms:modified xsi:type="dcterms:W3CDTF">2013-11-29T01:47:02Z</dcterms:modified>
</cp:coreProperties>
</file>