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258" r:id="rId3"/>
    <p:sldId id="266" r:id="rId4"/>
    <p:sldId id="267" r:id="rId5"/>
    <p:sldId id="268" r:id="rId6"/>
    <p:sldId id="269" r:id="rId7"/>
    <p:sldId id="270" r:id="rId8"/>
    <p:sldId id="271" r:id="rId9"/>
  </p:sldIdLst>
  <p:sldSz cx="6858000" cy="9144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912" y="-58"/>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81F4A992-4EF1-45E3-897B-8173741D114B}" type="datetimeFigureOut">
              <a:rPr kumimoji="1" lang="ja-JP" altLang="en-US" smtClean="0"/>
              <a:t>2013/12/11</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8BFA8254-3818-4E1D-A420-C1FD46909183}" type="slidenum">
              <a:rPr kumimoji="1" lang="ja-JP" altLang="en-US" smtClean="0"/>
              <a:t>‹#›</a:t>
            </a:fld>
            <a:endParaRPr kumimoji="1" lang="ja-JP" altLang="en-US"/>
          </a:p>
        </p:txBody>
      </p:sp>
    </p:spTree>
    <p:extLst>
      <p:ext uri="{BB962C8B-B14F-4D97-AF65-F5344CB8AC3E}">
        <p14:creationId xmlns:p14="http://schemas.microsoft.com/office/powerpoint/2010/main" val="5415396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568"/>
            <a:ext cx="5829300" cy="1960033"/>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B42043CB-43EE-40D8-83AF-BEDA22548969}" type="datetimeFigureOut">
              <a:rPr kumimoji="1" lang="ja-JP" altLang="en-US" smtClean="0"/>
              <a:t>2013/12/11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3522645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42043CB-43EE-40D8-83AF-BEDA22548969}" type="datetimeFigureOut">
              <a:rPr kumimoji="1" lang="ja-JP" altLang="en-US" smtClean="0"/>
              <a:t>2013/12/11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3774753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66185"/>
            <a:ext cx="1543050" cy="7802033"/>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42900" y="366185"/>
            <a:ext cx="4514850" cy="7802033"/>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42043CB-43EE-40D8-83AF-BEDA22548969}" type="datetimeFigureOut">
              <a:rPr kumimoji="1" lang="ja-JP" altLang="en-US" smtClean="0"/>
              <a:t>2013/12/11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1260933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42043CB-43EE-40D8-83AF-BEDA22548969}" type="datetimeFigureOut">
              <a:rPr kumimoji="1" lang="ja-JP" altLang="en-US" smtClean="0"/>
              <a:t>2013/12/11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1565994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5875867"/>
            <a:ext cx="5829300" cy="1816100"/>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42043CB-43EE-40D8-83AF-BEDA22548969}" type="datetimeFigureOut">
              <a:rPr kumimoji="1" lang="ja-JP" altLang="en-US" smtClean="0"/>
              <a:t>2013/12/11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429494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B42043CB-43EE-40D8-83AF-BEDA22548969}" type="datetimeFigureOut">
              <a:rPr kumimoji="1" lang="ja-JP" altLang="en-US" smtClean="0"/>
              <a:t>2013/12/11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28075007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42043CB-43EE-40D8-83AF-BEDA22548969}" type="datetimeFigureOut">
              <a:rPr kumimoji="1" lang="ja-JP" altLang="en-US" smtClean="0"/>
              <a:t>2013/12/11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91338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B42043CB-43EE-40D8-83AF-BEDA22548969}" type="datetimeFigureOut">
              <a:rPr kumimoji="1" lang="ja-JP" altLang="en-US" smtClean="0"/>
              <a:t>2013/12/11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3267994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42043CB-43EE-40D8-83AF-BEDA22548969}" type="datetimeFigureOut">
              <a:rPr kumimoji="1" lang="ja-JP" altLang="en-US" smtClean="0"/>
              <a:t>2013/12/11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328530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4067"/>
            <a:ext cx="2256235" cy="154940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42043CB-43EE-40D8-83AF-BEDA22548969}" type="datetimeFigureOut">
              <a:rPr kumimoji="1" lang="ja-JP" altLang="en-US" smtClean="0"/>
              <a:t>2013/12/11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472092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400800"/>
            <a:ext cx="4114800" cy="755651"/>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42043CB-43EE-40D8-83AF-BEDA22548969}" type="datetimeFigureOut">
              <a:rPr kumimoji="1" lang="ja-JP" altLang="en-US" smtClean="0"/>
              <a:t>2013/12/11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3709627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B42043CB-43EE-40D8-83AF-BEDA22548969}" type="datetimeFigureOut">
              <a:rPr kumimoji="1" lang="ja-JP" altLang="en-US" smtClean="0"/>
              <a:t>2013/12/11</a:t>
            </a:fld>
            <a:endParaRPr kumimoji="1" lang="ja-JP" altLang="en-US"/>
          </a:p>
        </p:txBody>
      </p:sp>
      <p:sp>
        <p:nvSpPr>
          <p:cNvPr id="5" name="フッター プレースホルダー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18326015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7.gif"/><Relationship Id="rId5" Type="http://schemas.openxmlformats.org/officeDocument/2006/relationships/image" Target="../media/image6.jp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4"/>
          <p:cNvSpPr txBox="1">
            <a:spLocks/>
          </p:cNvSpPr>
          <p:nvPr/>
        </p:nvSpPr>
        <p:spPr>
          <a:xfrm>
            <a:off x="-15403" y="35496"/>
            <a:ext cx="4901045"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◆スマートフォン対応画面</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grpSp>
        <p:nvGrpSpPr>
          <p:cNvPr id="12" name="グループ化 11"/>
          <p:cNvGrpSpPr/>
          <p:nvPr/>
        </p:nvGrpSpPr>
        <p:grpSpPr>
          <a:xfrm>
            <a:off x="222242" y="692257"/>
            <a:ext cx="6464238" cy="792088"/>
            <a:chOff x="205232" y="848544"/>
            <a:chExt cx="6264696" cy="792088"/>
          </a:xfrm>
        </p:grpSpPr>
        <p:sp>
          <p:nvSpPr>
            <p:cNvPr id="13" name="角丸四角形 12"/>
            <p:cNvSpPr/>
            <p:nvPr/>
          </p:nvSpPr>
          <p:spPr>
            <a:xfrm>
              <a:off x="205232" y="848544"/>
              <a:ext cx="6264696" cy="792088"/>
            </a:xfrm>
            <a:prstGeom prst="roundRect">
              <a:avLst/>
            </a:prstGeom>
            <a:gradFill flip="none" rotWithShape="1">
              <a:gsLst>
                <a:gs pos="27000">
                  <a:srgbClr val="768CBC">
                    <a:alpha val="0"/>
                  </a:srgbClr>
                </a:gs>
                <a:gs pos="84000">
                  <a:srgbClr val="768CBC"/>
                </a:gs>
                <a:gs pos="0">
                  <a:schemeClr val="tx2">
                    <a:lumMod val="40000"/>
                    <a:lumOff val="60000"/>
                  </a:schemeClr>
                </a:gs>
                <a:gs pos="12000">
                  <a:srgbClr val="B4BAEE">
                    <a:alpha val="21000"/>
                  </a:srgbClr>
                </a:gs>
                <a:gs pos="73000">
                  <a:srgbClr val="768CBC">
                    <a:alpha val="0"/>
                  </a:srgbClr>
                </a:gs>
                <a:gs pos="84000">
                  <a:srgbClr val="B4BAEE">
                    <a:alpha val="12000"/>
                  </a:srgbClr>
                </a:gs>
                <a:gs pos="100000">
                  <a:schemeClr val="tx2">
                    <a:lumMod val="40000"/>
                    <a:lumOff val="60000"/>
                  </a:schemeClr>
                </a:gs>
              </a:gsLst>
              <a:lin ang="16200000" scaled="1"/>
              <a:tileRect/>
            </a:gra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p:cNvSpPr txBox="1"/>
            <p:nvPr/>
          </p:nvSpPr>
          <p:spPr>
            <a:xfrm>
              <a:off x="260648" y="848544"/>
              <a:ext cx="6069090" cy="523220"/>
            </a:xfrm>
            <a:prstGeom prst="rect">
              <a:avLst/>
            </a:prstGeom>
            <a:noFill/>
          </p:spPr>
          <p:txBody>
            <a:bodyPr wrap="square" rtlCol="0">
              <a:spAutoFit/>
            </a:bodyPr>
            <a:lstStyle/>
            <a:p>
              <a:r>
                <a:rPr kumimoji="1" lang="ja-JP" altLang="en-US" sz="1400" dirty="0" smtClean="0">
                  <a:latin typeface="メイリオ" pitchFamily="50" charset="-128"/>
                  <a:ea typeface="メイリオ" pitchFamily="50" charset="-128"/>
                  <a:cs typeface="メイリオ" pitchFamily="50" charset="-128"/>
                </a:rPr>
                <a:t>社外からグループウェアを利用する機会が多くなった昨今、お客様からのご要望にお応えして、スマートフォン</a:t>
              </a:r>
              <a:r>
                <a:rPr lang="ja-JP" altLang="en-US" sz="1400" dirty="0">
                  <a:latin typeface="メイリオ" pitchFamily="50" charset="-128"/>
                  <a:ea typeface="メイリオ" pitchFamily="50" charset="-128"/>
                  <a:cs typeface="メイリオ" pitchFamily="50" charset="-128"/>
                </a:rPr>
                <a:t>サイト</a:t>
              </a:r>
              <a:r>
                <a:rPr kumimoji="1" lang="ja-JP" altLang="en-US" sz="1400" dirty="0" smtClean="0">
                  <a:latin typeface="メイリオ" pitchFamily="50" charset="-128"/>
                  <a:ea typeface="メイリオ" pitchFamily="50" charset="-128"/>
                  <a:cs typeface="メイリオ" pitchFamily="50" charset="-128"/>
                </a:rPr>
                <a:t>をリリースいたします。</a:t>
              </a:r>
              <a:endParaRPr kumimoji="1" lang="ja-JP" altLang="en-US" sz="1400" dirty="0">
                <a:latin typeface="メイリオ" pitchFamily="50" charset="-128"/>
                <a:ea typeface="メイリオ" pitchFamily="50" charset="-128"/>
                <a:cs typeface="メイリオ" pitchFamily="50" charset="-128"/>
              </a:endParaRPr>
            </a:p>
          </p:txBody>
        </p:sp>
      </p:grpSp>
      <p:grpSp>
        <p:nvGrpSpPr>
          <p:cNvPr id="22" name="グループ化 21"/>
          <p:cNvGrpSpPr/>
          <p:nvPr/>
        </p:nvGrpSpPr>
        <p:grpSpPr>
          <a:xfrm>
            <a:off x="250015" y="1753797"/>
            <a:ext cx="6465110" cy="300372"/>
            <a:chOff x="322023" y="1586640"/>
            <a:chExt cx="4382897" cy="300372"/>
          </a:xfrm>
        </p:grpSpPr>
        <p:sp>
          <p:nvSpPr>
            <p:cNvPr id="19" name="片側の 2 つの角を切り取った四角形 18"/>
            <p:cNvSpPr/>
            <p:nvPr/>
          </p:nvSpPr>
          <p:spPr>
            <a:xfrm>
              <a:off x="322023" y="1586640"/>
              <a:ext cx="4320480"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600" b="1" kern="0" dirty="0">
                  <a:solidFill>
                    <a:schemeClr val="bg1"/>
                  </a:solidFill>
                  <a:latin typeface="Arial Black" pitchFamily="34" charset="0"/>
                  <a:ea typeface="HGPｺﾞｼｯｸE" pitchFamily="50" charset="-128"/>
                </a:rPr>
                <a:t>1.</a:t>
              </a:r>
              <a:r>
                <a:rPr lang="en-US" altLang="ja-JP" sz="1600" kern="0" dirty="0">
                  <a:solidFill>
                    <a:schemeClr val="bg1"/>
                  </a:solidFill>
                </a:rPr>
                <a:t> </a:t>
              </a:r>
              <a:r>
                <a:rPr lang="ja-JP" altLang="en-US" sz="1400" kern="0" dirty="0" smtClean="0">
                  <a:solidFill>
                    <a:schemeClr val="bg1"/>
                  </a:solidFill>
                  <a:ea typeface="メイリオ" pitchFamily="50" charset="-128"/>
                </a:rPr>
                <a:t>スマートフォン対応画面の概要</a:t>
              </a:r>
              <a:endParaRPr lang="ja-JP" altLang="en-US" sz="1400" kern="0" dirty="0">
                <a:solidFill>
                  <a:schemeClr val="bg1"/>
                </a:solidFill>
                <a:latin typeface="メイリオ" pitchFamily="50" charset="-128"/>
                <a:ea typeface="メイリオ" pitchFamily="50" charset="-128"/>
                <a:cs typeface="メイリオ" pitchFamily="50" charset="-128"/>
              </a:endParaRPr>
            </a:p>
          </p:txBody>
        </p:sp>
        <p:cxnSp>
          <p:nvCxnSpPr>
            <p:cNvPr id="20" name="直線コネクタ 19"/>
            <p:cNvCxnSpPr/>
            <p:nvPr/>
          </p:nvCxnSpPr>
          <p:spPr>
            <a:xfrm flipV="1">
              <a:off x="322023" y="1885305"/>
              <a:ext cx="4382897" cy="170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pic>
        <p:nvPicPr>
          <p:cNvPr id="35" name="Picture 4" descr="C:\Users\sgwpc\Desktop\yoshiiさん\iQubeその他\web用のマニュアルを作る作業\gazou\arrow008_darkblu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65" y="2296638"/>
            <a:ext cx="190179" cy="171429"/>
          </a:xfrm>
          <a:prstGeom prst="rect">
            <a:avLst/>
          </a:prstGeom>
          <a:noFill/>
          <a:extLst>
            <a:ext uri="{909E8E84-426E-40DD-AFC4-6F175D3DCCD1}">
              <a14:hiddenFill xmlns:a14="http://schemas.microsoft.com/office/drawing/2010/main">
                <a:solidFill>
                  <a:srgbClr val="FFFFFF"/>
                </a:solidFill>
              </a14:hiddenFill>
            </a:ext>
          </a:extLst>
        </p:spPr>
      </p:pic>
      <p:sp>
        <p:nvSpPr>
          <p:cNvPr id="36" name="テキスト ボックス 35"/>
          <p:cNvSpPr txBox="1"/>
          <p:nvPr/>
        </p:nvSpPr>
        <p:spPr>
          <a:xfrm>
            <a:off x="487511" y="2281449"/>
            <a:ext cx="4952800" cy="271869"/>
          </a:xfrm>
          <a:prstGeom prst="rect">
            <a:avLst/>
          </a:prstGeom>
          <a:noFill/>
        </p:spPr>
        <p:txBody>
          <a:bodyPr wrap="square" rtlCol="0">
            <a:spAutoFit/>
          </a:bodyPr>
          <a:lstStyle/>
          <a:p>
            <a:pPr>
              <a:lnSpc>
                <a:spcPts val="1400"/>
              </a:lnSpc>
            </a:pPr>
            <a:r>
              <a:rPr kumimoji="1" lang="ja-JP" altLang="en-US" sz="1200" dirty="0" smtClean="0">
                <a:latin typeface="メイリオ" pitchFamily="50" charset="-128"/>
                <a:ea typeface="メイリオ" pitchFamily="50" charset="-128"/>
                <a:cs typeface="メイリオ" pitchFamily="50" charset="-128"/>
              </a:rPr>
              <a:t>スマートフォン対応画面からご利用可能機能一覧</a:t>
            </a:r>
            <a:endParaRPr kumimoji="1" lang="ja-JP" altLang="en-US" sz="1200" dirty="0">
              <a:latin typeface="メイリオ" pitchFamily="50" charset="-128"/>
              <a:ea typeface="メイリオ" pitchFamily="50" charset="-128"/>
              <a:cs typeface="メイリオ" pitchFamily="50" charset="-128"/>
            </a:endParaRPr>
          </a:p>
        </p:txBody>
      </p:sp>
      <p:sp>
        <p:nvSpPr>
          <p:cNvPr id="37" name="テキスト ボックス 36"/>
          <p:cNvSpPr txBox="1"/>
          <p:nvPr/>
        </p:nvSpPr>
        <p:spPr>
          <a:xfrm>
            <a:off x="764704" y="2915815"/>
            <a:ext cx="4248472" cy="4221669"/>
          </a:xfrm>
          <a:prstGeom prst="rect">
            <a:avLst/>
          </a:prstGeom>
          <a:noFill/>
        </p:spPr>
        <p:txBody>
          <a:bodyPr wrap="square" rtlCol="0">
            <a:spAutoFit/>
          </a:bodyPr>
          <a:lstStyle/>
          <a:p>
            <a:pPr>
              <a:lnSpc>
                <a:spcPts val="1400"/>
              </a:lnSpc>
            </a:pPr>
            <a:r>
              <a:rPr lang="ja-JP" altLang="en-US" dirty="0" smtClean="0">
                <a:latin typeface="メイリオ" pitchFamily="50" charset="-128"/>
                <a:ea typeface="メイリオ" pitchFamily="50" charset="-128"/>
                <a:cs typeface="メイリオ" pitchFamily="50" charset="-128"/>
              </a:rPr>
              <a:t>・</a:t>
            </a:r>
            <a:r>
              <a:rPr lang="ja-JP" altLang="en-US" dirty="0">
                <a:latin typeface="メイリオ" pitchFamily="50" charset="-128"/>
                <a:ea typeface="メイリオ" pitchFamily="50" charset="-128"/>
                <a:cs typeface="メイリオ" pitchFamily="50" charset="-128"/>
              </a:rPr>
              <a:t>ホーム画面　</a:t>
            </a:r>
          </a:p>
          <a:p>
            <a:pPr>
              <a:lnSpc>
                <a:spcPts val="1400"/>
              </a:lnSpc>
            </a:pPr>
            <a:r>
              <a:rPr lang="ja-JP" altLang="en-US" dirty="0">
                <a:latin typeface="メイリオ" pitchFamily="50" charset="-128"/>
                <a:ea typeface="メイリオ" pitchFamily="50" charset="-128"/>
                <a:cs typeface="メイリオ" pitchFamily="50" charset="-128"/>
              </a:rPr>
              <a:t>　</a:t>
            </a:r>
            <a:endParaRPr lang="en-US" altLang="ja-JP" dirty="0" smtClean="0">
              <a:latin typeface="メイリオ" pitchFamily="50" charset="-128"/>
              <a:ea typeface="メイリオ" pitchFamily="50" charset="-128"/>
              <a:cs typeface="メイリオ" pitchFamily="50" charset="-128"/>
            </a:endParaRPr>
          </a:p>
          <a:p>
            <a:pPr>
              <a:lnSpc>
                <a:spcPts val="1400"/>
              </a:lnSpc>
            </a:pPr>
            <a:r>
              <a:rPr lang="ja-JP" altLang="en-US" dirty="0" smtClean="0">
                <a:latin typeface="メイリオ" pitchFamily="50" charset="-128"/>
                <a:ea typeface="メイリオ" pitchFamily="50" charset="-128"/>
                <a:cs typeface="メイリオ" pitchFamily="50" charset="-128"/>
              </a:rPr>
              <a:t>・</a:t>
            </a:r>
            <a:r>
              <a:rPr lang="ja-JP" altLang="en-US" dirty="0">
                <a:latin typeface="メイリオ" pitchFamily="50" charset="-128"/>
                <a:ea typeface="メイリオ" pitchFamily="50" charset="-128"/>
                <a:cs typeface="メイリオ" pitchFamily="50" charset="-128"/>
              </a:rPr>
              <a:t>報告書　</a:t>
            </a:r>
          </a:p>
          <a:p>
            <a:pPr>
              <a:lnSpc>
                <a:spcPts val="1400"/>
              </a:lnSpc>
            </a:pPr>
            <a:r>
              <a:rPr lang="ja-JP" altLang="en-US" dirty="0">
                <a:latin typeface="メイリオ" pitchFamily="50" charset="-128"/>
                <a:ea typeface="メイリオ" pitchFamily="50" charset="-128"/>
                <a:cs typeface="メイリオ" pitchFamily="50" charset="-128"/>
              </a:rPr>
              <a:t>　</a:t>
            </a:r>
            <a:endParaRPr lang="en-US" altLang="ja-JP" dirty="0" smtClean="0">
              <a:latin typeface="メイリオ" pitchFamily="50" charset="-128"/>
              <a:ea typeface="メイリオ" pitchFamily="50" charset="-128"/>
              <a:cs typeface="メイリオ" pitchFamily="50" charset="-128"/>
            </a:endParaRPr>
          </a:p>
          <a:p>
            <a:pPr>
              <a:lnSpc>
                <a:spcPts val="1400"/>
              </a:lnSpc>
            </a:pPr>
            <a:r>
              <a:rPr lang="ja-JP" altLang="en-US" dirty="0" smtClean="0">
                <a:latin typeface="メイリオ" pitchFamily="50" charset="-128"/>
                <a:ea typeface="メイリオ" pitchFamily="50" charset="-128"/>
                <a:cs typeface="メイリオ" pitchFamily="50" charset="-128"/>
              </a:rPr>
              <a:t>・</a:t>
            </a:r>
            <a:r>
              <a:rPr lang="ja-JP" altLang="en-US" dirty="0">
                <a:latin typeface="メイリオ" pitchFamily="50" charset="-128"/>
                <a:ea typeface="メイリオ" pitchFamily="50" charset="-128"/>
                <a:cs typeface="メイリオ" pitchFamily="50" charset="-128"/>
              </a:rPr>
              <a:t>電話メモ　</a:t>
            </a:r>
          </a:p>
          <a:p>
            <a:pPr>
              <a:lnSpc>
                <a:spcPts val="1400"/>
              </a:lnSpc>
            </a:pPr>
            <a:r>
              <a:rPr lang="ja-JP" altLang="en-US" dirty="0">
                <a:latin typeface="メイリオ" pitchFamily="50" charset="-128"/>
                <a:ea typeface="メイリオ" pitchFamily="50" charset="-128"/>
                <a:cs typeface="メイリオ" pitchFamily="50" charset="-128"/>
              </a:rPr>
              <a:t>　</a:t>
            </a:r>
            <a:endParaRPr lang="en-US" altLang="ja-JP" dirty="0" smtClean="0">
              <a:latin typeface="メイリオ" pitchFamily="50" charset="-128"/>
              <a:ea typeface="メイリオ" pitchFamily="50" charset="-128"/>
              <a:cs typeface="メイリオ" pitchFamily="50" charset="-128"/>
            </a:endParaRPr>
          </a:p>
          <a:p>
            <a:pPr>
              <a:lnSpc>
                <a:spcPts val="1400"/>
              </a:lnSpc>
            </a:pPr>
            <a:r>
              <a:rPr lang="ja-JP" altLang="en-US" dirty="0" smtClean="0">
                <a:latin typeface="メイリオ" pitchFamily="50" charset="-128"/>
                <a:ea typeface="メイリオ" pitchFamily="50" charset="-128"/>
                <a:cs typeface="メイリオ" pitchFamily="50" charset="-128"/>
              </a:rPr>
              <a:t>・</a:t>
            </a:r>
            <a:r>
              <a:rPr lang="ja-JP" altLang="en-US" dirty="0">
                <a:latin typeface="メイリオ" pitchFamily="50" charset="-128"/>
                <a:ea typeface="メイリオ" pitchFamily="50" charset="-128"/>
                <a:cs typeface="メイリオ" pitchFamily="50" charset="-128"/>
              </a:rPr>
              <a:t>アンケート　</a:t>
            </a:r>
          </a:p>
          <a:p>
            <a:pPr>
              <a:lnSpc>
                <a:spcPts val="1400"/>
              </a:lnSpc>
            </a:pPr>
            <a:r>
              <a:rPr lang="ja-JP" altLang="en-US" dirty="0">
                <a:latin typeface="メイリオ" pitchFamily="50" charset="-128"/>
                <a:ea typeface="メイリオ" pitchFamily="50" charset="-128"/>
                <a:cs typeface="メイリオ" pitchFamily="50" charset="-128"/>
              </a:rPr>
              <a:t>　</a:t>
            </a:r>
            <a:endParaRPr lang="en-US" altLang="ja-JP" dirty="0" smtClean="0">
              <a:latin typeface="メイリオ" pitchFamily="50" charset="-128"/>
              <a:ea typeface="メイリオ" pitchFamily="50" charset="-128"/>
              <a:cs typeface="メイリオ" pitchFamily="50" charset="-128"/>
            </a:endParaRPr>
          </a:p>
          <a:p>
            <a:pPr>
              <a:lnSpc>
                <a:spcPts val="1400"/>
              </a:lnSpc>
            </a:pPr>
            <a:r>
              <a:rPr lang="ja-JP" altLang="en-US" dirty="0" smtClean="0">
                <a:latin typeface="メイリオ" pitchFamily="50" charset="-128"/>
                <a:ea typeface="メイリオ" pitchFamily="50" charset="-128"/>
                <a:cs typeface="メイリオ" pitchFamily="50" charset="-128"/>
              </a:rPr>
              <a:t>・</a:t>
            </a:r>
            <a:r>
              <a:rPr lang="ja-JP" altLang="en-US" dirty="0">
                <a:latin typeface="メイリオ" pitchFamily="50" charset="-128"/>
                <a:ea typeface="メイリオ" pitchFamily="50" charset="-128"/>
                <a:cs typeface="メイリオ" pitchFamily="50" charset="-128"/>
              </a:rPr>
              <a:t>ワークフロー</a:t>
            </a:r>
          </a:p>
          <a:p>
            <a:pPr>
              <a:lnSpc>
                <a:spcPts val="1400"/>
              </a:lnSpc>
            </a:pPr>
            <a:r>
              <a:rPr lang="ja-JP" altLang="en-US" dirty="0">
                <a:latin typeface="メイリオ" pitchFamily="50" charset="-128"/>
                <a:ea typeface="メイリオ" pitchFamily="50" charset="-128"/>
                <a:cs typeface="メイリオ" pitchFamily="50" charset="-128"/>
              </a:rPr>
              <a:t>　</a:t>
            </a:r>
            <a:endParaRPr lang="en-US" altLang="ja-JP" dirty="0" smtClean="0">
              <a:latin typeface="メイリオ" pitchFamily="50" charset="-128"/>
              <a:ea typeface="メイリオ" pitchFamily="50" charset="-128"/>
              <a:cs typeface="メイリオ" pitchFamily="50" charset="-128"/>
            </a:endParaRPr>
          </a:p>
          <a:p>
            <a:pPr>
              <a:lnSpc>
                <a:spcPts val="1400"/>
              </a:lnSpc>
            </a:pPr>
            <a:r>
              <a:rPr lang="ja-JP" altLang="en-US" dirty="0" smtClean="0">
                <a:latin typeface="メイリオ" pitchFamily="50" charset="-128"/>
                <a:ea typeface="メイリオ" pitchFamily="50" charset="-128"/>
                <a:cs typeface="メイリオ" pitchFamily="50" charset="-128"/>
              </a:rPr>
              <a:t>・</a:t>
            </a:r>
            <a:r>
              <a:rPr lang="ja-JP" altLang="en-US" dirty="0">
                <a:latin typeface="メイリオ" pitchFamily="50" charset="-128"/>
                <a:ea typeface="メイリオ" pitchFamily="50" charset="-128"/>
                <a:cs typeface="メイリオ" pitchFamily="50" charset="-128"/>
              </a:rPr>
              <a:t>タイムカード　</a:t>
            </a:r>
          </a:p>
          <a:p>
            <a:pPr>
              <a:lnSpc>
                <a:spcPts val="1400"/>
              </a:lnSpc>
            </a:pPr>
            <a:r>
              <a:rPr lang="ja-JP" altLang="en-US" dirty="0">
                <a:latin typeface="メイリオ" pitchFamily="50" charset="-128"/>
                <a:ea typeface="メイリオ" pitchFamily="50" charset="-128"/>
                <a:cs typeface="メイリオ" pitchFamily="50" charset="-128"/>
              </a:rPr>
              <a:t>　</a:t>
            </a:r>
            <a:endParaRPr lang="en-US" altLang="ja-JP" dirty="0" smtClean="0">
              <a:latin typeface="メイリオ" pitchFamily="50" charset="-128"/>
              <a:ea typeface="メイリオ" pitchFamily="50" charset="-128"/>
              <a:cs typeface="メイリオ" pitchFamily="50" charset="-128"/>
            </a:endParaRPr>
          </a:p>
          <a:p>
            <a:pPr>
              <a:lnSpc>
                <a:spcPts val="1400"/>
              </a:lnSpc>
            </a:pPr>
            <a:r>
              <a:rPr lang="ja-JP" altLang="en-US" dirty="0" smtClean="0">
                <a:latin typeface="メイリオ" pitchFamily="50" charset="-128"/>
                <a:ea typeface="メイリオ" pitchFamily="50" charset="-128"/>
                <a:cs typeface="メイリオ" pitchFamily="50" charset="-128"/>
              </a:rPr>
              <a:t>・</a:t>
            </a:r>
            <a:r>
              <a:rPr lang="ja-JP" altLang="en-US" dirty="0">
                <a:latin typeface="メイリオ" pitchFamily="50" charset="-128"/>
                <a:ea typeface="メイリオ" pitchFamily="50" charset="-128"/>
                <a:cs typeface="メイリオ" pitchFamily="50" charset="-128"/>
              </a:rPr>
              <a:t>スケジュール</a:t>
            </a:r>
          </a:p>
          <a:p>
            <a:pPr>
              <a:lnSpc>
                <a:spcPts val="1400"/>
              </a:lnSpc>
            </a:pPr>
            <a:r>
              <a:rPr lang="ja-JP" altLang="en-US" dirty="0">
                <a:latin typeface="メイリオ" pitchFamily="50" charset="-128"/>
                <a:ea typeface="メイリオ" pitchFamily="50" charset="-128"/>
                <a:cs typeface="メイリオ" pitchFamily="50" charset="-128"/>
              </a:rPr>
              <a:t>　</a:t>
            </a:r>
            <a:endParaRPr lang="en-US" altLang="ja-JP" dirty="0" smtClean="0">
              <a:latin typeface="メイリオ" pitchFamily="50" charset="-128"/>
              <a:ea typeface="メイリオ" pitchFamily="50" charset="-128"/>
              <a:cs typeface="メイリオ" pitchFamily="50" charset="-128"/>
            </a:endParaRPr>
          </a:p>
          <a:p>
            <a:pPr>
              <a:lnSpc>
                <a:spcPts val="1400"/>
              </a:lnSpc>
            </a:pPr>
            <a:r>
              <a:rPr lang="ja-JP" altLang="en-US" dirty="0" smtClean="0">
                <a:latin typeface="メイリオ" pitchFamily="50" charset="-128"/>
                <a:ea typeface="メイリオ" pitchFamily="50" charset="-128"/>
                <a:cs typeface="メイリオ" pitchFamily="50" charset="-128"/>
              </a:rPr>
              <a:t>・</a:t>
            </a:r>
            <a:r>
              <a:rPr lang="ja-JP" altLang="en-US" dirty="0">
                <a:latin typeface="メイリオ" pitchFamily="50" charset="-128"/>
                <a:ea typeface="メイリオ" pitchFamily="50" charset="-128"/>
                <a:cs typeface="メイリオ" pitchFamily="50" charset="-128"/>
              </a:rPr>
              <a:t>メッセージ　</a:t>
            </a:r>
          </a:p>
          <a:p>
            <a:pPr>
              <a:lnSpc>
                <a:spcPts val="1400"/>
              </a:lnSpc>
            </a:pPr>
            <a:r>
              <a:rPr lang="ja-JP" altLang="en-US" dirty="0">
                <a:latin typeface="メイリオ" pitchFamily="50" charset="-128"/>
                <a:ea typeface="メイリオ" pitchFamily="50" charset="-128"/>
                <a:cs typeface="メイリオ" pitchFamily="50" charset="-128"/>
              </a:rPr>
              <a:t>　</a:t>
            </a:r>
            <a:endParaRPr lang="en-US" altLang="ja-JP" dirty="0" smtClean="0">
              <a:latin typeface="メイリオ" pitchFamily="50" charset="-128"/>
              <a:ea typeface="メイリオ" pitchFamily="50" charset="-128"/>
              <a:cs typeface="メイリオ" pitchFamily="50" charset="-128"/>
            </a:endParaRPr>
          </a:p>
          <a:p>
            <a:pPr>
              <a:lnSpc>
                <a:spcPts val="1400"/>
              </a:lnSpc>
            </a:pPr>
            <a:r>
              <a:rPr lang="ja-JP" altLang="en-US" dirty="0" smtClean="0">
                <a:latin typeface="メイリオ" pitchFamily="50" charset="-128"/>
                <a:ea typeface="メイリオ" pitchFamily="50" charset="-128"/>
                <a:cs typeface="メイリオ" pitchFamily="50" charset="-128"/>
              </a:rPr>
              <a:t>・</a:t>
            </a:r>
            <a:r>
              <a:rPr lang="ja-JP" altLang="en-US" dirty="0">
                <a:latin typeface="メイリオ" pitchFamily="50" charset="-128"/>
                <a:ea typeface="メイリオ" pitchFamily="50" charset="-128"/>
                <a:cs typeface="メイリオ" pitchFamily="50" charset="-128"/>
              </a:rPr>
              <a:t>社内報（ブログ）</a:t>
            </a:r>
          </a:p>
          <a:p>
            <a:pPr>
              <a:lnSpc>
                <a:spcPts val="1400"/>
              </a:lnSpc>
            </a:pPr>
            <a:r>
              <a:rPr lang="ja-JP" altLang="en-US" dirty="0">
                <a:latin typeface="メイリオ" pitchFamily="50" charset="-128"/>
                <a:ea typeface="メイリオ" pitchFamily="50" charset="-128"/>
                <a:cs typeface="メイリオ" pitchFamily="50" charset="-128"/>
              </a:rPr>
              <a:t>　</a:t>
            </a:r>
            <a:endParaRPr lang="en-US" altLang="ja-JP" dirty="0" smtClean="0">
              <a:latin typeface="メイリオ" pitchFamily="50" charset="-128"/>
              <a:ea typeface="メイリオ" pitchFamily="50" charset="-128"/>
              <a:cs typeface="メイリオ" pitchFamily="50" charset="-128"/>
            </a:endParaRPr>
          </a:p>
          <a:p>
            <a:pPr>
              <a:lnSpc>
                <a:spcPts val="1400"/>
              </a:lnSpc>
            </a:pPr>
            <a:r>
              <a:rPr lang="ja-JP" altLang="en-US" dirty="0" smtClean="0">
                <a:latin typeface="メイリオ" pitchFamily="50" charset="-128"/>
                <a:ea typeface="メイリオ" pitchFamily="50" charset="-128"/>
                <a:cs typeface="メイリオ" pitchFamily="50" charset="-128"/>
              </a:rPr>
              <a:t>・</a:t>
            </a:r>
            <a:r>
              <a:rPr lang="ja-JP" altLang="en-US" dirty="0">
                <a:latin typeface="メイリオ" pitchFamily="50" charset="-128"/>
                <a:ea typeface="メイリオ" pitchFamily="50" charset="-128"/>
                <a:cs typeface="メイリオ" pitchFamily="50" charset="-128"/>
              </a:rPr>
              <a:t>日記　</a:t>
            </a:r>
          </a:p>
          <a:p>
            <a:pPr>
              <a:lnSpc>
                <a:spcPts val="1400"/>
              </a:lnSpc>
            </a:pPr>
            <a:r>
              <a:rPr lang="ja-JP" altLang="en-US" dirty="0">
                <a:latin typeface="メイリオ" pitchFamily="50" charset="-128"/>
                <a:ea typeface="メイリオ" pitchFamily="50" charset="-128"/>
                <a:cs typeface="メイリオ" pitchFamily="50" charset="-128"/>
              </a:rPr>
              <a:t>　</a:t>
            </a:r>
            <a:endParaRPr lang="en-US" altLang="ja-JP" dirty="0" smtClean="0">
              <a:latin typeface="メイリオ" pitchFamily="50" charset="-128"/>
              <a:ea typeface="メイリオ" pitchFamily="50" charset="-128"/>
              <a:cs typeface="メイリオ" pitchFamily="50" charset="-128"/>
            </a:endParaRPr>
          </a:p>
          <a:p>
            <a:pPr>
              <a:lnSpc>
                <a:spcPts val="1400"/>
              </a:lnSpc>
            </a:pPr>
            <a:r>
              <a:rPr lang="ja-JP" altLang="en-US" dirty="0" smtClean="0">
                <a:latin typeface="メイリオ" pitchFamily="50" charset="-128"/>
                <a:ea typeface="メイリオ" pitchFamily="50" charset="-128"/>
                <a:cs typeface="メイリオ" pitchFamily="50" charset="-128"/>
              </a:rPr>
              <a:t>・</a:t>
            </a:r>
            <a:r>
              <a:rPr lang="ja-JP" altLang="en-US" dirty="0">
                <a:latin typeface="メイリオ" pitchFamily="50" charset="-128"/>
                <a:ea typeface="メイリオ" pitchFamily="50" charset="-128"/>
                <a:cs typeface="メイリオ" pitchFamily="50" charset="-128"/>
              </a:rPr>
              <a:t>ニュース　</a:t>
            </a:r>
          </a:p>
          <a:p>
            <a:pPr>
              <a:lnSpc>
                <a:spcPts val="1400"/>
              </a:lnSpc>
            </a:pPr>
            <a:endParaRPr lang="en-US" altLang="ja-JP" dirty="0" smtClean="0">
              <a:latin typeface="メイリオ" pitchFamily="50" charset="-128"/>
              <a:ea typeface="メイリオ" pitchFamily="50" charset="-128"/>
              <a:cs typeface="メイリオ" pitchFamily="50" charset="-128"/>
            </a:endParaRPr>
          </a:p>
          <a:p>
            <a:pPr>
              <a:lnSpc>
                <a:spcPts val="1400"/>
              </a:lnSpc>
            </a:pPr>
            <a:r>
              <a:rPr lang="ja-JP" altLang="en-US" dirty="0" smtClean="0">
                <a:latin typeface="メイリオ" pitchFamily="50" charset="-128"/>
                <a:ea typeface="メイリオ" pitchFamily="50" charset="-128"/>
                <a:cs typeface="メイリオ" pitchFamily="50" charset="-128"/>
              </a:rPr>
              <a:t>・</a:t>
            </a:r>
            <a:r>
              <a:rPr lang="ja-JP" altLang="en-US" dirty="0">
                <a:latin typeface="メイリオ" pitchFamily="50" charset="-128"/>
                <a:ea typeface="メイリオ" pitchFamily="50" charset="-128"/>
                <a:cs typeface="メイリオ" pitchFamily="50" charset="-128"/>
              </a:rPr>
              <a:t>アドレス帳</a:t>
            </a:r>
            <a:endParaRPr kumimoji="1" lang="ja-JP" altLang="en-US"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475304" y="7364144"/>
            <a:ext cx="6492882" cy="253916"/>
          </a:xfrm>
          <a:prstGeom prst="rect">
            <a:avLst/>
          </a:prstGeom>
          <a:noFill/>
        </p:spPr>
        <p:txBody>
          <a:bodyPr wrap="square" rtlCol="0">
            <a:spAutoFit/>
          </a:bodyPr>
          <a:lstStyle/>
          <a:p>
            <a:r>
              <a:rPr kumimoji="1" lang="en-US" altLang="ja-JP" sz="1050" dirty="0" smtClean="0"/>
              <a:t>※</a:t>
            </a:r>
            <a:r>
              <a:rPr kumimoji="1" lang="ja-JP" altLang="en-US" sz="1050" dirty="0" smtClean="0"/>
              <a:t>外部ユーザーの方は</a:t>
            </a:r>
            <a:r>
              <a:rPr kumimoji="1" lang="en-US" altLang="ja-JP" sz="1050" dirty="0" smtClean="0"/>
              <a:t>PC</a:t>
            </a:r>
            <a:r>
              <a:rPr kumimoji="1" lang="ja-JP" altLang="en-US" sz="1050" dirty="0" smtClean="0"/>
              <a:t>同様の利用制限がございます。</a:t>
            </a:r>
            <a:endParaRPr kumimoji="1" lang="ja-JP" altLang="en-US" sz="1050" dirty="0"/>
          </a:p>
        </p:txBody>
      </p:sp>
    </p:spTree>
    <p:extLst>
      <p:ext uri="{BB962C8B-B14F-4D97-AF65-F5344CB8AC3E}">
        <p14:creationId xmlns:p14="http://schemas.microsoft.com/office/powerpoint/2010/main" val="17825342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4"/>
          <p:cNvSpPr txBox="1">
            <a:spLocks/>
          </p:cNvSpPr>
          <p:nvPr/>
        </p:nvSpPr>
        <p:spPr>
          <a:xfrm>
            <a:off x="-15403" y="35496"/>
            <a:ext cx="4901045"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◆スマートフォン対応画面</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grpSp>
        <p:nvGrpSpPr>
          <p:cNvPr id="46" name="グループ化 45"/>
          <p:cNvGrpSpPr/>
          <p:nvPr/>
        </p:nvGrpSpPr>
        <p:grpSpPr>
          <a:xfrm>
            <a:off x="250015" y="627561"/>
            <a:ext cx="4247589" cy="252000"/>
            <a:chOff x="322023" y="715161"/>
            <a:chExt cx="2879572" cy="252000"/>
          </a:xfrm>
        </p:grpSpPr>
        <p:sp>
          <p:nvSpPr>
            <p:cNvPr id="47" name="片側の 2 つの角を切り取った四角形 46"/>
            <p:cNvSpPr/>
            <p:nvPr/>
          </p:nvSpPr>
          <p:spPr>
            <a:xfrm>
              <a:off x="322023" y="715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600" b="1" kern="0" dirty="0">
                  <a:solidFill>
                    <a:schemeClr val="bg1"/>
                  </a:solidFill>
                  <a:latin typeface="Arial Black" pitchFamily="34" charset="0"/>
                  <a:ea typeface="HGPｺﾞｼｯｸE" pitchFamily="50" charset="-128"/>
                </a:rPr>
                <a:t>1.</a:t>
              </a:r>
              <a:r>
                <a:rPr lang="en-US" altLang="ja-JP" sz="1600" kern="0" dirty="0">
                  <a:solidFill>
                    <a:schemeClr val="bg1"/>
                  </a:solidFill>
                </a:rPr>
                <a:t> </a:t>
              </a:r>
              <a:r>
                <a:rPr lang="ja-JP" altLang="en-US" sz="1400" b="1" kern="0" dirty="0">
                  <a:solidFill>
                    <a:schemeClr val="bg1"/>
                  </a:solidFill>
                  <a:ea typeface="メイリオ" pitchFamily="50" charset="-128"/>
                </a:rPr>
                <a:t>ホーム</a:t>
              </a:r>
              <a:r>
                <a:rPr lang="ja-JP" altLang="en-US" sz="1400" b="1" kern="0" dirty="0" smtClean="0">
                  <a:solidFill>
                    <a:schemeClr val="bg1"/>
                  </a:solidFill>
                  <a:ea typeface="メイリオ" pitchFamily="50" charset="-128"/>
                </a:rPr>
                <a:t>画面及び機能一覧</a:t>
              </a:r>
              <a:endParaRPr lang="ja-JP" altLang="en-US" sz="1400" b="1" kern="0" dirty="0">
                <a:solidFill>
                  <a:schemeClr val="bg1"/>
                </a:solidFill>
                <a:latin typeface="メイリオ" pitchFamily="50" charset="-128"/>
                <a:ea typeface="メイリオ" pitchFamily="50" charset="-128"/>
                <a:cs typeface="メイリオ" pitchFamily="50" charset="-128"/>
              </a:endParaRPr>
            </a:p>
          </p:txBody>
        </p:sp>
        <p:cxnSp>
          <p:nvCxnSpPr>
            <p:cNvPr id="48" name="直線コネクタ 47"/>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pic>
        <p:nvPicPr>
          <p:cNvPr id="3" name="図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6672" y="1043608"/>
            <a:ext cx="2592288" cy="3888432"/>
          </a:xfrm>
          <a:prstGeom prst="rect">
            <a:avLst/>
          </a:prstGeom>
        </p:spPr>
      </p:pic>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6672" y="5148064"/>
            <a:ext cx="2592287" cy="3888431"/>
          </a:xfrm>
          <a:prstGeom prst="rect">
            <a:avLst/>
          </a:prstGeom>
        </p:spPr>
      </p:pic>
      <p:pic>
        <p:nvPicPr>
          <p:cNvPr id="51" name="Picture 4" descr="C:\Users\sgwpc\Desktop\yoshiiさん\iQubeその他\web用のマニュアルを作る作業\gazou\arrow008_darkblu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1403648"/>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52" name="テキスト ボックス 51"/>
          <p:cNvSpPr txBox="1"/>
          <p:nvPr/>
        </p:nvSpPr>
        <p:spPr>
          <a:xfrm>
            <a:off x="3558372" y="1403648"/>
            <a:ext cx="1526231" cy="261610"/>
          </a:xfrm>
          <a:prstGeom prst="rect">
            <a:avLst/>
          </a:prstGeom>
          <a:noFill/>
        </p:spPr>
        <p:txBody>
          <a:bodyPr wrap="square" rtlCol="0">
            <a:spAutoFit/>
          </a:bodyPr>
          <a:lstStyle/>
          <a:p>
            <a:r>
              <a:rPr kumimoji="1" lang="ja-JP" altLang="en-US" sz="1100" b="1" dirty="0" smtClean="0"/>
              <a:t>ホーム画面</a:t>
            </a:r>
            <a:endParaRPr kumimoji="1" lang="ja-JP" altLang="en-US" sz="1100" b="1" dirty="0"/>
          </a:p>
        </p:txBody>
      </p:sp>
      <p:pic>
        <p:nvPicPr>
          <p:cNvPr id="53" name="SmartArt プレースホルダー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54540" y="1763688"/>
            <a:ext cx="695238" cy="216667"/>
          </a:xfrm>
          <a:prstGeom prst="rect">
            <a:avLst/>
          </a:prstGeom>
        </p:spPr>
      </p:pic>
      <p:sp>
        <p:nvSpPr>
          <p:cNvPr id="54" name="正方形/長方形 53"/>
          <p:cNvSpPr/>
          <p:nvPr/>
        </p:nvSpPr>
        <p:spPr>
          <a:xfrm>
            <a:off x="3558371" y="2051720"/>
            <a:ext cx="2318901" cy="1323439"/>
          </a:xfrm>
          <a:prstGeom prst="rect">
            <a:avLst/>
          </a:prstGeom>
        </p:spPr>
        <p:txBody>
          <a:bodyPr wrap="square">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ブラウザ画面同様各機能の</a:t>
            </a:r>
            <a:r>
              <a:rPr lang="ja-JP" altLang="en-US" sz="1000" b="1" dirty="0" smtClean="0">
                <a:solidFill>
                  <a:prstClr val="black"/>
                </a:solidFill>
                <a:latin typeface="メイリオ" pitchFamily="50" charset="-128"/>
                <a:ea typeface="メイリオ" pitchFamily="50" charset="-128"/>
                <a:cs typeface="メイリオ" pitchFamily="50" charset="-128"/>
              </a:rPr>
              <a:t>新着情報や今日のスケジュールが一画面に表示</a:t>
            </a:r>
            <a:r>
              <a:rPr lang="ja-JP" altLang="en-US" sz="1000" dirty="0" smtClean="0">
                <a:solidFill>
                  <a:prstClr val="black"/>
                </a:solidFill>
                <a:latin typeface="メイリオ" pitchFamily="50" charset="-128"/>
                <a:ea typeface="メイリオ" pitchFamily="50" charset="-128"/>
                <a:cs typeface="メイリオ" pitchFamily="50" charset="-128"/>
              </a:rPr>
              <a:t>されます。</a:t>
            </a:r>
            <a:endParaRPr lang="en-US" altLang="ja-JP" sz="1000" dirty="0" smtClean="0">
              <a:solidFill>
                <a:prstClr val="black"/>
              </a:solidFill>
              <a:latin typeface="メイリオ" pitchFamily="50" charset="-128"/>
              <a:ea typeface="メイリオ" pitchFamily="50" charset="-128"/>
              <a:cs typeface="メイリオ" pitchFamily="50" charset="-128"/>
            </a:endParaRPr>
          </a:p>
          <a:p>
            <a:endParaRPr lang="en-US" altLang="ja-JP" sz="1000" dirty="0" smtClean="0">
              <a:solidFill>
                <a:prstClr val="black"/>
              </a:solidFill>
              <a:latin typeface="メイリオ" pitchFamily="50" charset="-128"/>
              <a:ea typeface="メイリオ" pitchFamily="50" charset="-128"/>
              <a:cs typeface="メイリオ" pitchFamily="50" charset="-128"/>
            </a:endParaRPr>
          </a:p>
          <a:p>
            <a:r>
              <a:rPr lang="ja-JP" altLang="en-US" sz="1000" dirty="0" smtClean="0">
                <a:solidFill>
                  <a:prstClr val="black"/>
                </a:solidFill>
                <a:latin typeface="メイリオ" pitchFamily="50" charset="-128"/>
                <a:ea typeface="メイリオ" pitchFamily="50" charset="-128"/>
                <a:cs typeface="メイリオ" pitchFamily="50" charset="-128"/>
              </a:rPr>
              <a:t>スマートフォンならではの操作に対応し、縦に一覧が表示されるため、操作性にも長けたホーム画面となって</a:t>
            </a:r>
            <a:r>
              <a:rPr lang="ja-JP" altLang="en-US" sz="1000" dirty="0">
                <a:solidFill>
                  <a:prstClr val="black"/>
                </a:solidFill>
                <a:latin typeface="メイリオ" pitchFamily="50" charset="-128"/>
                <a:ea typeface="メイリオ" pitchFamily="50" charset="-128"/>
                <a:cs typeface="メイリオ" pitchFamily="50" charset="-128"/>
              </a:rPr>
              <a:t>い</a:t>
            </a:r>
            <a:r>
              <a:rPr lang="ja-JP" altLang="en-US" sz="1000" dirty="0" smtClean="0">
                <a:solidFill>
                  <a:prstClr val="black"/>
                </a:solidFill>
                <a:latin typeface="メイリオ" pitchFamily="50" charset="-128"/>
                <a:ea typeface="メイリオ" pitchFamily="50" charset="-128"/>
                <a:cs typeface="メイリオ" pitchFamily="50" charset="-128"/>
              </a:rPr>
              <a:t>ます。</a:t>
            </a:r>
            <a:endParaRPr lang="en-US" altLang="ja-JP" sz="1000" dirty="0">
              <a:solidFill>
                <a:prstClr val="black"/>
              </a:solidFill>
              <a:latin typeface="メイリオ" pitchFamily="50" charset="-128"/>
              <a:ea typeface="メイリオ" pitchFamily="50" charset="-128"/>
              <a:cs typeface="メイリオ" pitchFamily="50" charset="-128"/>
            </a:endParaRPr>
          </a:p>
        </p:txBody>
      </p:sp>
      <p:pic>
        <p:nvPicPr>
          <p:cNvPr id="55" name="Picture 4" descr="C:\Users\sgwpc\Desktop\yoshiiさん\iQubeその他\web用のマニュアルを作る作業\gazou\arrow008_darkblu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8999" y="5436096"/>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56" name="テキスト ボックス 55"/>
          <p:cNvSpPr txBox="1"/>
          <p:nvPr/>
        </p:nvSpPr>
        <p:spPr>
          <a:xfrm>
            <a:off x="3558372" y="5424181"/>
            <a:ext cx="1526231" cy="261610"/>
          </a:xfrm>
          <a:prstGeom prst="rect">
            <a:avLst/>
          </a:prstGeom>
          <a:noFill/>
        </p:spPr>
        <p:txBody>
          <a:bodyPr wrap="square" rtlCol="0">
            <a:spAutoFit/>
          </a:bodyPr>
          <a:lstStyle/>
          <a:p>
            <a:r>
              <a:rPr kumimoji="1" lang="ja-JP" altLang="en-US" sz="1100" b="1" dirty="0" smtClean="0"/>
              <a:t>機能一覧画面</a:t>
            </a:r>
            <a:endParaRPr kumimoji="1" lang="ja-JP" altLang="en-US" sz="1100" b="1" dirty="0"/>
          </a:p>
        </p:txBody>
      </p:sp>
      <p:pic>
        <p:nvPicPr>
          <p:cNvPr id="58" name="SmartArt プレースホルダー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00428" y="5706717"/>
            <a:ext cx="695238" cy="216667"/>
          </a:xfrm>
          <a:prstGeom prst="rect">
            <a:avLst/>
          </a:prstGeom>
        </p:spPr>
      </p:pic>
      <p:sp>
        <p:nvSpPr>
          <p:cNvPr id="59" name="正方形/長方形 58"/>
          <p:cNvSpPr/>
          <p:nvPr/>
        </p:nvSpPr>
        <p:spPr>
          <a:xfrm>
            <a:off x="3625926" y="6019057"/>
            <a:ext cx="2251345" cy="707886"/>
          </a:xfrm>
          <a:prstGeom prst="rect">
            <a:avLst/>
          </a:prstGeom>
        </p:spPr>
        <p:txBody>
          <a:bodyPr wrap="square">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ホーム画面右上のメニューをクリックすると、機能一覧が表示されます。</a:t>
            </a:r>
            <a:endParaRPr lang="en-US" altLang="ja-JP" sz="1000" dirty="0" smtClean="0">
              <a:solidFill>
                <a:prstClr val="black"/>
              </a:solidFill>
              <a:latin typeface="メイリオ" pitchFamily="50" charset="-128"/>
              <a:ea typeface="メイリオ" pitchFamily="50" charset="-128"/>
              <a:cs typeface="メイリオ" pitchFamily="50" charset="-128"/>
            </a:endParaRPr>
          </a:p>
          <a:p>
            <a:r>
              <a:rPr lang="ja-JP" altLang="en-US" sz="1000" dirty="0" smtClean="0">
                <a:solidFill>
                  <a:prstClr val="black"/>
                </a:solidFill>
                <a:latin typeface="メイリオ" pitchFamily="50" charset="-128"/>
                <a:ea typeface="メイリオ" pitchFamily="50" charset="-128"/>
                <a:cs typeface="メイリオ" pitchFamily="50" charset="-128"/>
              </a:rPr>
              <a:t>アイコンが表示されるため、全機能を見やすくなって</a:t>
            </a:r>
            <a:r>
              <a:rPr lang="ja-JP" altLang="en-US" sz="1000" dirty="0">
                <a:solidFill>
                  <a:prstClr val="black"/>
                </a:solidFill>
                <a:latin typeface="メイリオ" pitchFamily="50" charset="-128"/>
                <a:ea typeface="メイリオ" pitchFamily="50" charset="-128"/>
                <a:cs typeface="メイリオ" pitchFamily="50" charset="-128"/>
              </a:rPr>
              <a:t>います</a:t>
            </a:r>
            <a:r>
              <a:rPr lang="ja-JP" altLang="en-US" sz="1000" dirty="0" smtClean="0">
                <a:solidFill>
                  <a:prstClr val="black"/>
                </a:solidFill>
                <a:latin typeface="メイリオ" pitchFamily="50" charset="-128"/>
                <a:ea typeface="メイリオ" pitchFamily="50" charset="-128"/>
                <a:cs typeface="メイリオ" pitchFamily="50" charset="-128"/>
              </a:rPr>
              <a:t>。</a:t>
            </a:r>
            <a:endParaRPr lang="en-US" altLang="ja-JP" sz="1000" dirty="0" smtClean="0">
              <a:solidFill>
                <a:prstClr val="black"/>
              </a:solidFill>
              <a:latin typeface="メイリオ" pitchFamily="50" charset="-128"/>
              <a:ea typeface="メイリオ" pitchFamily="50" charset="-128"/>
              <a:cs typeface="メイリオ" pitchFamily="50" charset="-128"/>
            </a:endParaRPr>
          </a:p>
        </p:txBody>
      </p:sp>
      <p:sp>
        <p:nvSpPr>
          <p:cNvPr id="60" name="角丸四角形 59"/>
          <p:cNvSpPr/>
          <p:nvPr/>
        </p:nvSpPr>
        <p:spPr>
          <a:xfrm>
            <a:off x="2204864" y="5310671"/>
            <a:ext cx="899750" cy="341449"/>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1" name="直線矢印コネクタ 60"/>
          <p:cNvCxnSpPr/>
          <p:nvPr/>
        </p:nvCxnSpPr>
        <p:spPr>
          <a:xfrm flipH="1" flipV="1">
            <a:off x="2996952" y="5706717"/>
            <a:ext cx="507934" cy="401513"/>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1795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4"/>
          <p:cNvSpPr txBox="1">
            <a:spLocks/>
          </p:cNvSpPr>
          <p:nvPr/>
        </p:nvSpPr>
        <p:spPr>
          <a:xfrm>
            <a:off x="-15403" y="35496"/>
            <a:ext cx="4901045"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◆スマートフォン対応画面</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grpSp>
        <p:nvGrpSpPr>
          <p:cNvPr id="46" name="グループ化 45"/>
          <p:cNvGrpSpPr/>
          <p:nvPr/>
        </p:nvGrpSpPr>
        <p:grpSpPr>
          <a:xfrm>
            <a:off x="240970" y="651817"/>
            <a:ext cx="3350414" cy="252000"/>
            <a:chOff x="322023" y="715161"/>
            <a:chExt cx="2879572" cy="252000"/>
          </a:xfrm>
        </p:grpSpPr>
        <p:sp>
          <p:nvSpPr>
            <p:cNvPr id="47" name="片側の 2 つの角を切り取った四角形 46"/>
            <p:cNvSpPr/>
            <p:nvPr/>
          </p:nvSpPr>
          <p:spPr>
            <a:xfrm>
              <a:off x="322023" y="715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600" b="1" kern="0" dirty="0" smtClean="0">
                  <a:solidFill>
                    <a:schemeClr val="bg1"/>
                  </a:solidFill>
                  <a:latin typeface="Arial Black" pitchFamily="34" charset="0"/>
                  <a:ea typeface="HGPｺﾞｼｯｸE" pitchFamily="50" charset="-128"/>
                </a:rPr>
                <a:t>2.</a:t>
              </a:r>
              <a:r>
                <a:rPr lang="ja-JP" altLang="en-US" sz="1600" b="1" kern="0" dirty="0" smtClean="0">
                  <a:solidFill>
                    <a:schemeClr val="bg1"/>
                  </a:solidFill>
                  <a:latin typeface="Arial Black" pitchFamily="34" charset="0"/>
                  <a:ea typeface="HGPｺﾞｼｯｸE" pitchFamily="50" charset="-128"/>
                </a:rPr>
                <a:t>スケジュール</a:t>
              </a:r>
              <a:endParaRPr lang="ja-JP" altLang="en-US" sz="1400" b="1" kern="0" dirty="0">
                <a:solidFill>
                  <a:schemeClr val="bg1"/>
                </a:solidFill>
                <a:latin typeface="メイリオ" pitchFamily="50" charset="-128"/>
                <a:ea typeface="メイリオ" pitchFamily="50" charset="-128"/>
                <a:cs typeface="メイリオ" pitchFamily="50" charset="-128"/>
              </a:endParaRPr>
            </a:p>
          </p:txBody>
        </p:sp>
        <p:cxnSp>
          <p:nvCxnSpPr>
            <p:cNvPr id="48" name="直線コネクタ 47"/>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pic>
        <p:nvPicPr>
          <p:cNvPr id="51" name="Picture 4" descr="C:\Users\sgwpc\Desktop\yoshiiさん\iQubeその他\web用のマニュアルを作る作業\gazou\arrow008_darkblu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1403648"/>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52" name="テキスト ボックス 51"/>
          <p:cNvSpPr txBox="1"/>
          <p:nvPr/>
        </p:nvSpPr>
        <p:spPr>
          <a:xfrm>
            <a:off x="3558372" y="1403648"/>
            <a:ext cx="1526231" cy="261610"/>
          </a:xfrm>
          <a:prstGeom prst="rect">
            <a:avLst/>
          </a:prstGeom>
          <a:noFill/>
        </p:spPr>
        <p:txBody>
          <a:bodyPr wrap="square" rtlCol="0">
            <a:spAutoFit/>
          </a:bodyPr>
          <a:lstStyle/>
          <a:p>
            <a:r>
              <a:rPr lang="ja-JP" altLang="en-US" sz="1100" b="1" dirty="0"/>
              <a:t>スケジュール</a:t>
            </a:r>
            <a:endParaRPr kumimoji="1" lang="ja-JP" altLang="en-US" sz="1100" b="1" dirty="0"/>
          </a:p>
        </p:txBody>
      </p:sp>
      <p:pic>
        <p:nvPicPr>
          <p:cNvPr id="53" name="SmartArt プレースホルダー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4540" y="1763688"/>
            <a:ext cx="695238" cy="216667"/>
          </a:xfrm>
          <a:prstGeom prst="rect">
            <a:avLst/>
          </a:prstGeom>
        </p:spPr>
      </p:pic>
      <p:sp>
        <p:nvSpPr>
          <p:cNvPr id="54" name="正方形/長方形 53"/>
          <p:cNvSpPr/>
          <p:nvPr/>
        </p:nvSpPr>
        <p:spPr>
          <a:xfrm>
            <a:off x="3558372" y="2051720"/>
            <a:ext cx="2102876" cy="1169551"/>
          </a:xfrm>
          <a:prstGeom prst="rect">
            <a:avLst/>
          </a:prstGeom>
        </p:spPr>
        <p:txBody>
          <a:bodyPr wrap="square">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一週間の予定が縦画面に表示されます。</a:t>
            </a:r>
            <a:r>
              <a:rPr lang="ja-JP" altLang="en-US" sz="1000" b="1" dirty="0" smtClean="0">
                <a:solidFill>
                  <a:prstClr val="black"/>
                </a:solidFill>
                <a:latin typeface="メイリオ" pitchFamily="50" charset="-128"/>
                <a:ea typeface="メイリオ" pitchFamily="50" charset="-128"/>
                <a:cs typeface="メイリオ" pitchFamily="50" charset="-128"/>
              </a:rPr>
              <a:t>予定の作成</a:t>
            </a:r>
            <a:r>
              <a:rPr lang="ja-JP" altLang="en-US" sz="1000" dirty="0" smtClean="0">
                <a:solidFill>
                  <a:prstClr val="black"/>
                </a:solidFill>
                <a:latin typeface="メイリオ" pitchFamily="50" charset="-128"/>
                <a:ea typeface="メイリオ" pitchFamily="50" charset="-128"/>
                <a:cs typeface="メイリオ" pitchFamily="50" charset="-128"/>
              </a:rPr>
              <a:t>は各日の右上アイコンから行うことができます。</a:t>
            </a:r>
            <a:endParaRPr lang="en-US" altLang="ja-JP" sz="1000" dirty="0" smtClean="0">
              <a:solidFill>
                <a:prstClr val="black"/>
              </a:solidFill>
              <a:latin typeface="メイリオ" pitchFamily="50" charset="-128"/>
              <a:ea typeface="メイリオ" pitchFamily="50" charset="-128"/>
              <a:cs typeface="メイリオ" pitchFamily="50" charset="-128"/>
            </a:endParaRPr>
          </a:p>
          <a:p>
            <a:endParaRPr lang="en-US" altLang="ja-JP" sz="1000" dirty="0">
              <a:solidFill>
                <a:prstClr val="black"/>
              </a:solidFill>
              <a:latin typeface="メイリオ" pitchFamily="50" charset="-128"/>
              <a:ea typeface="メイリオ" pitchFamily="50" charset="-128"/>
              <a:cs typeface="メイリオ" pitchFamily="50" charset="-128"/>
            </a:endParaRPr>
          </a:p>
          <a:p>
            <a:r>
              <a:rPr lang="ja-JP" altLang="en-US" sz="1000" b="1" dirty="0" smtClean="0">
                <a:solidFill>
                  <a:prstClr val="black"/>
                </a:solidFill>
                <a:latin typeface="メイリオ" pitchFamily="50" charset="-128"/>
                <a:ea typeface="メイリオ" pitchFamily="50" charset="-128"/>
                <a:cs typeface="メイリオ" pitchFamily="50" charset="-128"/>
              </a:rPr>
              <a:t>編集</a:t>
            </a:r>
            <a:r>
              <a:rPr lang="ja-JP" altLang="en-US" sz="1000" dirty="0" smtClean="0">
                <a:solidFill>
                  <a:prstClr val="black"/>
                </a:solidFill>
                <a:latin typeface="メイリオ" pitchFamily="50" charset="-128"/>
                <a:ea typeface="メイリオ" pitchFamily="50" charset="-128"/>
                <a:cs typeface="メイリオ" pitchFamily="50" charset="-128"/>
              </a:rPr>
              <a:t>の際には、各予定をクリックすることで画面遷移が可能です。</a:t>
            </a:r>
            <a:endParaRPr lang="en-US" altLang="ja-JP" sz="1000" dirty="0" smtClean="0">
              <a:solidFill>
                <a:prstClr val="black"/>
              </a:solidFill>
              <a:latin typeface="メイリオ" pitchFamily="50" charset="-128"/>
              <a:ea typeface="メイリオ" pitchFamily="50" charset="-128"/>
              <a:cs typeface="メイリオ" pitchFamily="50" charset="-128"/>
            </a:endParaRPr>
          </a:p>
          <a:p>
            <a:endParaRPr lang="en-US" altLang="ja-JP" sz="1000" dirty="0">
              <a:solidFill>
                <a:prstClr val="black"/>
              </a:solidFill>
              <a:latin typeface="メイリオ" pitchFamily="50" charset="-128"/>
              <a:ea typeface="メイリオ" pitchFamily="50" charset="-128"/>
              <a:cs typeface="メイリオ" pitchFamily="50" charset="-128"/>
            </a:endParaRPr>
          </a:p>
        </p:txBody>
      </p:sp>
      <p:pic>
        <p:nvPicPr>
          <p:cNvPr id="55" name="Picture 4" descr="C:\Users\sgwpc\Desktop\yoshiiさん\iQubeその他\web用のマニュアルを作る作業\gazou\arrow008_darkblu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8999" y="5436096"/>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56" name="テキスト ボックス 55"/>
          <p:cNvSpPr txBox="1"/>
          <p:nvPr/>
        </p:nvSpPr>
        <p:spPr>
          <a:xfrm>
            <a:off x="3558372" y="5424181"/>
            <a:ext cx="1526231" cy="261610"/>
          </a:xfrm>
          <a:prstGeom prst="rect">
            <a:avLst/>
          </a:prstGeom>
          <a:noFill/>
        </p:spPr>
        <p:txBody>
          <a:bodyPr wrap="square" rtlCol="0">
            <a:spAutoFit/>
          </a:bodyPr>
          <a:lstStyle/>
          <a:p>
            <a:r>
              <a:rPr kumimoji="1" lang="ja-JP" altLang="en-US" sz="1100" b="1" dirty="0" smtClean="0"/>
              <a:t>社内報</a:t>
            </a:r>
            <a:endParaRPr kumimoji="1" lang="ja-JP" altLang="en-US" sz="1100" b="1" dirty="0"/>
          </a:p>
        </p:txBody>
      </p:sp>
      <p:sp>
        <p:nvSpPr>
          <p:cNvPr id="59" name="正方形/長方形 58"/>
          <p:cNvSpPr/>
          <p:nvPr/>
        </p:nvSpPr>
        <p:spPr>
          <a:xfrm>
            <a:off x="3558372" y="6019057"/>
            <a:ext cx="2534924" cy="1477328"/>
          </a:xfrm>
          <a:prstGeom prst="rect">
            <a:avLst/>
          </a:prstGeom>
        </p:spPr>
        <p:txBody>
          <a:bodyPr wrap="square">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スマートフォン用画面では、</a:t>
            </a:r>
            <a:r>
              <a:rPr lang="ja-JP" altLang="en-US" sz="1000" dirty="0">
                <a:latin typeface="メイリオ" pitchFamily="50" charset="-128"/>
                <a:ea typeface="メイリオ" pitchFamily="50" charset="-128"/>
                <a:cs typeface="メイリオ" pitchFamily="50" charset="-128"/>
              </a:rPr>
              <a:t>社内報</a:t>
            </a:r>
            <a:r>
              <a:rPr lang="ja-JP" altLang="en-US" sz="1000" dirty="0" smtClean="0">
                <a:latin typeface="メイリオ" pitchFamily="50" charset="-128"/>
                <a:ea typeface="メイリオ" pitchFamily="50" charset="-128"/>
                <a:cs typeface="メイリオ" pitchFamily="50" charset="-128"/>
              </a:rPr>
              <a:t>の新規作成やリスト表示、編集可能記事の閲覧が可能</a:t>
            </a:r>
            <a:r>
              <a:rPr lang="ja-JP" altLang="en-US" sz="1000" dirty="0">
                <a:latin typeface="メイリオ" pitchFamily="50" charset="-128"/>
                <a:ea typeface="メイリオ" pitchFamily="50" charset="-128"/>
                <a:cs typeface="メイリオ" pitchFamily="50" charset="-128"/>
              </a:rPr>
              <a:t>です</a:t>
            </a:r>
            <a:r>
              <a:rPr lang="ja-JP" altLang="en-US" sz="1000" dirty="0" smtClean="0">
                <a:latin typeface="メイリオ" pitchFamily="50" charset="-128"/>
                <a:ea typeface="メイリオ" pitchFamily="50" charset="-128"/>
                <a:cs typeface="メイリオ" pitchFamily="50" charset="-128"/>
              </a:rPr>
              <a:t>。</a:t>
            </a:r>
            <a:endParaRPr lang="en-US" altLang="ja-JP" sz="1000" dirty="0" smtClean="0">
              <a:latin typeface="メイリオ" pitchFamily="50" charset="-128"/>
              <a:ea typeface="メイリオ" pitchFamily="50" charset="-128"/>
              <a:cs typeface="メイリオ" pitchFamily="50" charset="-128"/>
            </a:endParaRPr>
          </a:p>
          <a:p>
            <a:endParaRPr lang="en-US" altLang="ja-JP" sz="1000" dirty="0">
              <a:latin typeface="メイリオ" pitchFamily="50" charset="-128"/>
              <a:ea typeface="メイリオ" pitchFamily="50" charset="-128"/>
              <a:cs typeface="メイリオ" pitchFamily="50" charset="-128"/>
            </a:endParaRPr>
          </a:p>
          <a:p>
            <a:r>
              <a:rPr lang="ja-JP" altLang="en-US" sz="1000" dirty="0" smtClean="0">
                <a:latin typeface="メイリオ" pitchFamily="50" charset="-128"/>
                <a:ea typeface="メイリオ" pitchFamily="50" charset="-128"/>
                <a:cs typeface="メイリオ" pitchFamily="50" charset="-128"/>
              </a:rPr>
              <a:t>各記事の詳細画面からその記事の編集者であれば編集することも出来ます。</a:t>
            </a:r>
            <a:endParaRPr lang="en-US" altLang="ja-JP" sz="1000" dirty="0" smtClean="0">
              <a:latin typeface="メイリオ" pitchFamily="50" charset="-128"/>
              <a:ea typeface="メイリオ" pitchFamily="50" charset="-128"/>
              <a:cs typeface="メイリオ" pitchFamily="50" charset="-128"/>
            </a:endParaRPr>
          </a:p>
          <a:p>
            <a:endParaRPr lang="en-US" altLang="ja-JP" sz="1000" dirty="0">
              <a:latin typeface="メイリオ" pitchFamily="50" charset="-128"/>
              <a:ea typeface="メイリオ" pitchFamily="50" charset="-128"/>
              <a:cs typeface="メイリオ" pitchFamily="50" charset="-128"/>
            </a:endParaRPr>
          </a:p>
          <a:p>
            <a:r>
              <a:rPr lang="ja-JP" altLang="en-US" sz="1000" dirty="0" smtClean="0">
                <a:solidFill>
                  <a:prstClr val="black"/>
                </a:solidFill>
                <a:latin typeface="メイリオ" pitchFamily="50" charset="-128"/>
                <a:ea typeface="メイリオ" pitchFamily="50" charset="-128"/>
                <a:cs typeface="メイリオ" pitchFamily="50" charset="-128"/>
              </a:rPr>
              <a:t>各社内報の詳細は右側の矢印をクリック</a:t>
            </a:r>
            <a:r>
              <a:rPr lang="ja-JP" altLang="en-US" sz="1000" dirty="0">
                <a:solidFill>
                  <a:prstClr val="black"/>
                </a:solidFill>
                <a:latin typeface="メイリオ" pitchFamily="50" charset="-128"/>
                <a:ea typeface="メイリオ" pitchFamily="50" charset="-128"/>
                <a:cs typeface="メイリオ" pitchFamily="50" charset="-128"/>
              </a:rPr>
              <a:t>する</a:t>
            </a:r>
            <a:r>
              <a:rPr lang="ja-JP" altLang="en-US" sz="1000" dirty="0" smtClean="0">
                <a:solidFill>
                  <a:prstClr val="black"/>
                </a:solidFill>
                <a:latin typeface="メイリオ" pitchFamily="50" charset="-128"/>
                <a:ea typeface="メイリオ" pitchFamily="50" charset="-128"/>
                <a:cs typeface="メイリオ" pitchFamily="50" charset="-128"/>
              </a:rPr>
              <a:t>と閲覧することが出来ます。</a:t>
            </a:r>
            <a:endParaRPr lang="en-US" altLang="ja-JP" sz="1000" dirty="0" smtClean="0">
              <a:solidFill>
                <a:prstClr val="black"/>
              </a:solidFill>
              <a:latin typeface="メイリオ" pitchFamily="50" charset="-128"/>
              <a:ea typeface="メイリオ" pitchFamily="50" charset="-128"/>
              <a:cs typeface="メイリオ" pitchFamily="50" charset="-128"/>
            </a:endParaRPr>
          </a:p>
        </p:txBody>
      </p:sp>
      <p:pic>
        <p:nvPicPr>
          <p:cNvPr id="2" name="図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4664" y="1043608"/>
            <a:ext cx="2272940" cy="3309135"/>
          </a:xfrm>
          <a:prstGeom prst="rect">
            <a:avLst/>
          </a:prstGeom>
        </p:spPr>
      </p:pic>
      <p:pic>
        <p:nvPicPr>
          <p:cNvPr id="4" name="図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4664" y="5148064"/>
            <a:ext cx="2494874" cy="3742312"/>
          </a:xfrm>
          <a:prstGeom prst="rect">
            <a:avLst/>
          </a:prstGeom>
        </p:spPr>
      </p:pic>
      <p:grpSp>
        <p:nvGrpSpPr>
          <p:cNvPr id="20" name="グループ化 19"/>
          <p:cNvGrpSpPr/>
          <p:nvPr/>
        </p:nvGrpSpPr>
        <p:grpSpPr>
          <a:xfrm>
            <a:off x="231925" y="4684265"/>
            <a:ext cx="3368505" cy="252000"/>
            <a:chOff x="322023" y="715161"/>
            <a:chExt cx="2879572" cy="252000"/>
          </a:xfrm>
        </p:grpSpPr>
        <p:sp>
          <p:nvSpPr>
            <p:cNvPr id="21" name="片側の 2 つの角を切り取った四角形 20"/>
            <p:cNvSpPr/>
            <p:nvPr/>
          </p:nvSpPr>
          <p:spPr>
            <a:xfrm>
              <a:off x="322023" y="715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600" b="1" kern="0" dirty="0">
                  <a:solidFill>
                    <a:schemeClr val="bg1"/>
                  </a:solidFill>
                  <a:latin typeface="Arial Black" pitchFamily="34" charset="0"/>
                  <a:ea typeface="HGPｺﾞｼｯｸE" pitchFamily="50" charset="-128"/>
                </a:rPr>
                <a:t>3</a:t>
              </a:r>
              <a:r>
                <a:rPr lang="en-US" altLang="ja-JP" sz="1600" b="1" kern="0" dirty="0" smtClean="0">
                  <a:solidFill>
                    <a:schemeClr val="bg1"/>
                  </a:solidFill>
                  <a:latin typeface="Arial Black" pitchFamily="34" charset="0"/>
                  <a:ea typeface="HGPｺﾞｼｯｸE" pitchFamily="50" charset="-128"/>
                </a:rPr>
                <a:t>.</a:t>
              </a:r>
              <a:r>
                <a:rPr lang="ja-JP" altLang="en-US" sz="1600" b="1" kern="0" dirty="0" smtClean="0">
                  <a:solidFill>
                    <a:schemeClr val="bg1"/>
                  </a:solidFill>
                  <a:latin typeface="Arial Black" pitchFamily="34" charset="0"/>
                  <a:ea typeface="HGPｺﾞｼｯｸE" pitchFamily="50" charset="-128"/>
                </a:rPr>
                <a:t>社内報</a:t>
              </a:r>
              <a:endParaRPr lang="ja-JP" altLang="en-US" sz="1400" b="1" kern="0" dirty="0">
                <a:solidFill>
                  <a:schemeClr val="bg1"/>
                </a:solidFill>
                <a:latin typeface="メイリオ" pitchFamily="50" charset="-128"/>
                <a:ea typeface="メイリオ" pitchFamily="50" charset="-128"/>
                <a:cs typeface="メイリオ" pitchFamily="50" charset="-128"/>
              </a:endParaRPr>
            </a:p>
          </p:txBody>
        </p:sp>
        <p:cxnSp>
          <p:nvCxnSpPr>
            <p:cNvPr id="22" name="直線コネクタ 21"/>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cxnSp>
        <p:nvCxnSpPr>
          <p:cNvPr id="23" name="直線コネクタ 22"/>
          <p:cNvCxnSpPr/>
          <p:nvPr/>
        </p:nvCxnSpPr>
        <p:spPr>
          <a:xfrm>
            <a:off x="4258392" y="4810265"/>
            <a:ext cx="1962251" cy="0"/>
          </a:xfrm>
          <a:prstGeom prst="line">
            <a:avLst/>
          </a:prstGeom>
          <a:ln w="38100">
            <a:solidFill>
              <a:srgbClr val="4A7EBB">
                <a:alpha val="40000"/>
              </a:srgbClr>
            </a:solidFill>
            <a:prstDash val="sysDot"/>
          </a:ln>
        </p:spPr>
        <p:style>
          <a:lnRef idx="1">
            <a:schemeClr val="accent1"/>
          </a:lnRef>
          <a:fillRef idx="0">
            <a:schemeClr val="accent1"/>
          </a:fillRef>
          <a:effectRef idx="0">
            <a:schemeClr val="accent1"/>
          </a:effectRef>
          <a:fontRef idx="minor">
            <a:schemeClr val="tx1"/>
          </a:fontRef>
        </p:style>
      </p:cxnSp>
      <p:sp>
        <p:nvSpPr>
          <p:cNvPr id="25" name="角丸四角形 24"/>
          <p:cNvSpPr/>
          <p:nvPr/>
        </p:nvSpPr>
        <p:spPr>
          <a:xfrm>
            <a:off x="2354221" y="1592963"/>
            <a:ext cx="323383" cy="341449"/>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角丸四角形 25"/>
          <p:cNvSpPr/>
          <p:nvPr/>
        </p:nvSpPr>
        <p:spPr>
          <a:xfrm>
            <a:off x="435981" y="2165428"/>
            <a:ext cx="1136469" cy="341449"/>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矢印コネクタ 26"/>
          <p:cNvCxnSpPr>
            <a:endCxn id="25" idx="3"/>
          </p:cNvCxnSpPr>
          <p:nvPr/>
        </p:nvCxnSpPr>
        <p:spPr>
          <a:xfrm flipH="1" flipV="1">
            <a:off x="2677604" y="1763688"/>
            <a:ext cx="781457" cy="401740"/>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p:nvPr/>
        </p:nvCxnSpPr>
        <p:spPr>
          <a:xfrm flipH="1" flipV="1">
            <a:off x="1652101" y="2465770"/>
            <a:ext cx="1806961" cy="336936"/>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31" name="角丸四角形 30"/>
          <p:cNvSpPr/>
          <p:nvPr/>
        </p:nvSpPr>
        <p:spPr>
          <a:xfrm>
            <a:off x="1060564" y="5644325"/>
            <a:ext cx="591537" cy="341449"/>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矢印コネクタ 31"/>
          <p:cNvCxnSpPr/>
          <p:nvPr/>
        </p:nvCxnSpPr>
        <p:spPr>
          <a:xfrm flipH="1" flipV="1">
            <a:off x="1652101" y="5927503"/>
            <a:ext cx="1802439" cy="293180"/>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pic>
        <p:nvPicPr>
          <p:cNvPr id="34" name="図 3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58372" y="5785043"/>
            <a:ext cx="832500" cy="180000"/>
          </a:xfrm>
          <a:prstGeom prst="rect">
            <a:avLst/>
          </a:prstGeom>
        </p:spPr>
      </p:pic>
    </p:spTree>
    <p:extLst>
      <p:ext uri="{BB962C8B-B14F-4D97-AF65-F5344CB8AC3E}">
        <p14:creationId xmlns:p14="http://schemas.microsoft.com/office/powerpoint/2010/main" val="17000592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79" y="1046555"/>
            <a:ext cx="2353115" cy="3529672"/>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184" y="5077479"/>
            <a:ext cx="2709146" cy="3959018"/>
          </a:xfrm>
          <a:prstGeom prst="rect">
            <a:avLst/>
          </a:prstGeom>
        </p:spPr>
      </p:pic>
      <p:sp>
        <p:nvSpPr>
          <p:cNvPr id="7" name="タイトル 4"/>
          <p:cNvSpPr txBox="1">
            <a:spLocks/>
          </p:cNvSpPr>
          <p:nvPr/>
        </p:nvSpPr>
        <p:spPr>
          <a:xfrm>
            <a:off x="-15403" y="35496"/>
            <a:ext cx="4901045"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◆スマートフォン対応画面</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grpSp>
        <p:nvGrpSpPr>
          <p:cNvPr id="46" name="グループ化 45"/>
          <p:cNvGrpSpPr/>
          <p:nvPr/>
        </p:nvGrpSpPr>
        <p:grpSpPr>
          <a:xfrm>
            <a:off x="250016" y="651817"/>
            <a:ext cx="3350414" cy="252000"/>
            <a:chOff x="322023" y="715161"/>
            <a:chExt cx="2879572" cy="252000"/>
          </a:xfrm>
        </p:grpSpPr>
        <p:sp>
          <p:nvSpPr>
            <p:cNvPr id="47" name="片側の 2 つの角を切り取った四角形 46"/>
            <p:cNvSpPr/>
            <p:nvPr/>
          </p:nvSpPr>
          <p:spPr>
            <a:xfrm>
              <a:off x="322023" y="715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ja-JP" altLang="en-US" sz="1600" b="1" kern="0" dirty="0">
                  <a:solidFill>
                    <a:schemeClr val="bg1"/>
                  </a:solidFill>
                  <a:latin typeface="Arial Black" pitchFamily="34" charset="0"/>
                  <a:ea typeface="HGPｺﾞｼｯｸE" pitchFamily="50" charset="-128"/>
                </a:rPr>
                <a:t>４</a:t>
              </a:r>
              <a:r>
                <a:rPr lang="en-US" altLang="ja-JP" sz="1600" b="1" kern="0" dirty="0" smtClean="0">
                  <a:solidFill>
                    <a:schemeClr val="bg1"/>
                  </a:solidFill>
                  <a:latin typeface="Arial Black" pitchFamily="34" charset="0"/>
                  <a:ea typeface="HGPｺﾞｼｯｸE" pitchFamily="50" charset="-128"/>
                </a:rPr>
                <a:t>.</a:t>
              </a:r>
              <a:r>
                <a:rPr lang="ja-JP" altLang="en-US" sz="1600" b="1" kern="0" dirty="0" smtClean="0">
                  <a:solidFill>
                    <a:schemeClr val="bg1"/>
                  </a:solidFill>
                  <a:latin typeface="Arial Black" pitchFamily="34" charset="0"/>
                  <a:ea typeface="HGPｺﾞｼｯｸE" pitchFamily="50" charset="-128"/>
                </a:rPr>
                <a:t>ワークフロー</a:t>
              </a:r>
              <a:endParaRPr lang="ja-JP" altLang="en-US" sz="1400" b="1" kern="0" dirty="0">
                <a:solidFill>
                  <a:schemeClr val="bg1"/>
                </a:solidFill>
                <a:latin typeface="メイリオ" pitchFamily="50" charset="-128"/>
                <a:ea typeface="メイリオ" pitchFamily="50" charset="-128"/>
                <a:cs typeface="メイリオ" pitchFamily="50" charset="-128"/>
              </a:endParaRPr>
            </a:p>
          </p:txBody>
        </p:sp>
        <p:cxnSp>
          <p:nvCxnSpPr>
            <p:cNvPr id="48" name="直線コネクタ 47"/>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pic>
        <p:nvPicPr>
          <p:cNvPr id="51" name="Picture 4" descr="C:\Users\sgwpc\Desktop\yoshiiさん\iQubeその他\web用のマニュアルを作る作業\gazou\arrow008_darkblu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1403648"/>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52" name="テキスト ボックス 51"/>
          <p:cNvSpPr txBox="1"/>
          <p:nvPr/>
        </p:nvSpPr>
        <p:spPr>
          <a:xfrm>
            <a:off x="3558372" y="1403648"/>
            <a:ext cx="1526231" cy="261610"/>
          </a:xfrm>
          <a:prstGeom prst="rect">
            <a:avLst/>
          </a:prstGeom>
          <a:noFill/>
        </p:spPr>
        <p:txBody>
          <a:bodyPr wrap="square" rtlCol="0">
            <a:spAutoFit/>
          </a:bodyPr>
          <a:lstStyle/>
          <a:p>
            <a:r>
              <a:rPr kumimoji="1" lang="ja-JP" altLang="en-US" sz="1100" b="1" dirty="0" smtClean="0"/>
              <a:t>ワークフロー</a:t>
            </a:r>
            <a:endParaRPr kumimoji="1" lang="ja-JP" altLang="en-US" sz="1100" b="1" dirty="0"/>
          </a:p>
        </p:txBody>
      </p:sp>
      <p:pic>
        <p:nvPicPr>
          <p:cNvPr id="53" name="SmartArt プレースホルダー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54540" y="1763688"/>
            <a:ext cx="695238" cy="216667"/>
          </a:xfrm>
          <a:prstGeom prst="rect">
            <a:avLst/>
          </a:prstGeom>
        </p:spPr>
      </p:pic>
      <p:sp>
        <p:nvSpPr>
          <p:cNvPr id="54" name="正方形/長方形 53"/>
          <p:cNvSpPr/>
          <p:nvPr/>
        </p:nvSpPr>
        <p:spPr>
          <a:xfrm>
            <a:off x="3558372" y="2051720"/>
            <a:ext cx="2102876" cy="1323439"/>
          </a:xfrm>
          <a:prstGeom prst="rect">
            <a:avLst/>
          </a:prstGeom>
        </p:spPr>
        <p:txBody>
          <a:bodyPr wrap="square">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ワークフローは、「</a:t>
            </a:r>
            <a:r>
              <a:rPr lang="ja-JP" altLang="en-US" sz="1000" b="1" dirty="0" smtClean="0">
                <a:solidFill>
                  <a:prstClr val="black"/>
                </a:solidFill>
                <a:latin typeface="メイリオ" pitchFamily="50" charset="-128"/>
                <a:ea typeface="メイリオ" pitchFamily="50" charset="-128"/>
                <a:cs typeface="メイリオ" pitchFamily="50" charset="-128"/>
              </a:rPr>
              <a:t>下書き」、「申請済」、「未処理」、「処理済」</a:t>
            </a:r>
            <a:r>
              <a:rPr lang="ja-JP" altLang="en-US" sz="1000" dirty="0" smtClean="0">
                <a:solidFill>
                  <a:prstClr val="black"/>
                </a:solidFill>
                <a:latin typeface="メイリオ" pitchFamily="50" charset="-128"/>
                <a:ea typeface="メイリオ" pitchFamily="50" charset="-128"/>
                <a:cs typeface="メイリオ" pitchFamily="50" charset="-128"/>
              </a:rPr>
              <a:t>の４つに振り分けられて表示されます。</a:t>
            </a:r>
            <a:endParaRPr lang="en-US" altLang="ja-JP" sz="1000" dirty="0" smtClean="0">
              <a:solidFill>
                <a:prstClr val="black"/>
              </a:solidFill>
              <a:latin typeface="メイリオ" pitchFamily="50" charset="-128"/>
              <a:ea typeface="メイリオ" pitchFamily="50" charset="-128"/>
              <a:cs typeface="メイリオ" pitchFamily="50" charset="-128"/>
            </a:endParaRPr>
          </a:p>
          <a:p>
            <a:endParaRPr lang="en-US" altLang="ja-JP" sz="1000" dirty="0">
              <a:solidFill>
                <a:prstClr val="black"/>
              </a:solidFill>
              <a:latin typeface="メイリオ" pitchFamily="50" charset="-128"/>
              <a:ea typeface="メイリオ" pitchFamily="50" charset="-128"/>
              <a:cs typeface="メイリオ" pitchFamily="50" charset="-128"/>
            </a:endParaRPr>
          </a:p>
          <a:p>
            <a:r>
              <a:rPr lang="ja-JP" altLang="en-US" sz="1000" dirty="0" smtClean="0">
                <a:solidFill>
                  <a:prstClr val="black"/>
                </a:solidFill>
                <a:latin typeface="メイリオ" pitchFamily="50" charset="-128"/>
                <a:ea typeface="メイリオ" pitchFamily="50" charset="-128"/>
                <a:cs typeface="メイリオ" pitchFamily="50" charset="-128"/>
              </a:rPr>
              <a:t>また、各フォームのタイトルをクリックすることで処理することができます。</a:t>
            </a:r>
            <a:endParaRPr lang="en-US" altLang="ja-JP" sz="1000" dirty="0">
              <a:solidFill>
                <a:prstClr val="black"/>
              </a:solidFill>
              <a:latin typeface="メイリオ" pitchFamily="50" charset="-128"/>
              <a:ea typeface="メイリオ" pitchFamily="50" charset="-128"/>
              <a:cs typeface="メイリオ" pitchFamily="50" charset="-128"/>
            </a:endParaRPr>
          </a:p>
        </p:txBody>
      </p:sp>
      <p:pic>
        <p:nvPicPr>
          <p:cNvPr id="55" name="Picture 4" descr="C:\Users\sgwpc\Desktop\yoshiiさん\iQubeその他\web用のマニュアルを作る作業\gazou\arrow008_darkblu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8999" y="5436096"/>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56" name="テキスト ボックス 55"/>
          <p:cNvSpPr txBox="1"/>
          <p:nvPr/>
        </p:nvSpPr>
        <p:spPr>
          <a:xfrm>
            <a:off x="3558372" y="5424181"/>
            <a:ext cx="1526231" cy="261610"/>
          </a:xfrm>
          <a:prstGeom prst="rect">
            <a:avLst/>
          </a:prstGeom>
          <a:noFill/>
        </p:spPr>
        <p:txBody>
          <a:bodyPr wrap="square" rtlCol="0">
            <a:spAutoFit/>
          </a:bodyPr>
          <a:lstStyle/>
          <a:p>
            <a:r>
              <a:rPr kumimoji="1" lang="ja-JP" altLang="en-US" sz="1100" b="1" dirty="0" smtClean="0"/>
              <a:t>報告書</a:t>
            </a:r>
            <a:endParaRPr kumimoji="1" lang="ja-JP" altLang="en-US" sz="1100" b="1" dirty="0"/>
          </a:p>
        </p:txBody>
      </p:sp>
      <p:sp>
        <p:nvSpPr>
          <p:cNvPr id="59" name="正方形/長方形 58"/>
          <p:cNvSpPr/>
          <p:nvPr/>
        </p:nvSpPr>
        <p:spPr>
          <a:xfrm>
            <a:off x="3558372" y="6019057"/>
            <a:ext cx="2102876" cy="1169551"/>
          </a:xfrm>
          <a:prstGeom prst="rect">
            <a:avLst/>
          </a:prstGeom>
        </p:spPr>
        <p:txBody>
          <a:bodyPr wrap="square">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報告書が更新順に縦に表示され、各詳細はタイトルをクリックすることで閲覧することができます。</a:t>
            </a:r>
            <a:endParaRPr lang="en-US" altLang="ja-JP" sz="1000" dirty="0" smtClean="0">
              <a:solidFill>
                <a:prstClr val="black"/>
              </a:solidFill>
              <a:latin typeface="メイリオ" pitchFamily="50" charset="-128"/>
              <a:ea typeface="メイリオ" pitchFamily="50" charset="-128"/>
              <a:cs typeface="メイリオ" pitchFamily="50" charset="-128"/>
            </a:endParaRPr>
          </a:p>
          <a:p>
            <a:endParaRPr lang="en-US" altLang="ja-JP" sz="1000" dirty="0">
              <a:solidFill>
                <a:prstClr val="black"/>
              </a:solidFill>
              <a:latin typeface="メイリオ" pitchFamily="50" charset="-128"/>
              <a:ea typeface="メイリオ" pitchFamily="50" charset="-128"/>
              <a:cs typeface="メイリオ" pitchFamily="50" charset="-128"/>
            </a:endParaRPr>
          </a:p>
          <a:p>
            <a:r>
              <a:rPr lang="ja-JP" altLang="en-US" sz="1000" dirty="0" smtClean="0">
                <a:solidFill>
                  <a:prstClr val="black"/>
                </a:solidFill>
                <a:latin typeface="メイリオ" pitchFamily="50" charset="-128"/>
                <a:ea typeface="メイリオ" pitchFamily="50" charset="-128"/>
                <a:cs typeface="メイリオ" pitchFamily="50" charset="-128"/>
              </a:rPr>
              <a:t>報告書は閲覧のみでなく、スマートフォン上で作成</a:t>
            </a:r>
            <a:r>
              <a:rPr lang="ja-JP" altLang="en-US" sz="1000" dirty="0" smtClean="0">
                <a:latin typeface="メイリオ" pitchFamily="50" charset="-128"/>
                <a:ea typeface="メイリオ" pitchFamily="50" charset="-128"/>
                <a:cs typeface="メイリオ" pitchFamily="50" charset="-128"/>
              </a:rPr>
              <a:t>・編集</a:t>
            </a:r>
            <a:r>
              <a:rPr lang="ja-JP" altLang="en-US" sz="1000" dirty="0" smtClean="0">
                <a:solidFill>
                  <a:prstClr val="black"/>
                </a:solidFill>
                <a:latin typeface="メイリオ" pitchFamily="50" charset="-128"/>
                <a:ea typeface="メイリオ" pitchFamily="50" charset="-128"/>
                <a:cs typeface="メイリオ" pitchFamily="50" charset="-128"/>
              </a:rPr>
              <a:t>することも可能です。</a:t>
            </a:r>
            <a:endParaRPr lang="en-US" altLang="ja-JP" sz="1000" dirty="0" smtClean="0">
              <a:solidFill>
                <a:prstClr val="black"/>
              </a:solidFill>
              <a:latin typeface="メイリオ" pitchFamily="50" charset="-128"/>
              <a:ea typeface="メイリオ" pitchFamily="50" charset="-128"/>
              <a:cs typeface="メイリオ" pitchFamily="50" charset="-128"/>
            </a:endParaRPr>
          </a:p>
        </p:txBody>
      </p:sp>
      <p:grpSp>
        <p:nvGrpSpPr>
          <p:cNvPr id="20" name="グループ化 19"/>
          <p:cNvGrpSpPr/>
          <p:nvPr/>
        </p:nvGrpSpPr>
        <p:grpSpPr>
          <a:xfrm>
            <a:off x="217113" y="4730141"/>
            <a:ext cx="3368505" cy="252000"/>
            <a:chOff x="322023" y="715161"/>
            <a:chExt cx="2879572" cy="252000"/>
          </a:xfrm>
        </p:grpSpPr>
        <p:sp>
          <p:nvSpPr>
            <p:cNvPr id="21" name="片側の 2 つの角を切り取った四角形 20"/>
            <p:cNvSpPr/>
            <p:nvPr/>
          </p:nvSpPr>
          <p:spPr>
            <a:xfrm>
              <a:off x="322023" y="715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ja-JP" altLang="en-US" sz="1600" b="1" kern="0" dirty="0" smtClean="0">
                  <a:solidFill>
                    <a:schemeClr val="bg1"/>
                  </a:solidFill>
                  <a:latin typeface="Arial Black" pitchFamily="34" charset="0"/>
                  <a:ea typeface="HGPｺﾞｼｯｸE" pitchFamily="50" charset="-128"/>
                </a:rPr>
                <a:t>５</a:t>
              </a:r>
              <a:r>
                <a:rPr lang="en-US" altLang="ja-JP" sz="1600" b="1" kern="0" dirty="0" smtClean="0">
                  <a:solidFill>
                    <a:schemeClr val="bg1"/>
                  </a:solidFill>
                  <a:latin typeface="Arial Black" pitchFamily="34" charset="0"/>
                  <a:ea typeface="HGPｺﾞｼｯｸE" pitchFamily="50" charset="-128"/>
                </a:rPr>
                <a:t>.</a:t>
              </a:r>
              <a:r>
                <a:rPr lang="ja-JP" altLang="en-US" sz="1600" b="1" kern="0" dirty="0" smtClean="0">
                  <a:solidFill>
                    <a:schemeClr val="bg1"/>
                  </a:solidFill>
                  <a:latin typeface="Arial Black" pitchFamily="34" charset="0"/>
                  <a:ea typeface="HGPｺﾞｼｯｸE" pitchFamily="50" charset="-128"/>
                </a:rPr>
                <a:t>報告書</a:t>
              </a:r>
              <a:endParaRPr lang="ja-JP" altLang="en-US" sz="1400" b="1" kern="0" dirty="0">
                <a:solidFill>
                  <a:schemeClr val="bg1"/>
                </a:solidFill>
                <a:latin typeface="メイリオ" pitchFamily="50" charset="-128"/>
                <a:ea typeface="メイリオ" pitchFamily="50" charset="-128"/>
                <a:cs typeface="メイリオ" pitchFamily="50" charset="-128"/>
              </a:endParaRPr>
            </a:p>
          </p:txBody>
        </p:sp>
        <p:cxnSp>
          <p:nvCxnSpPr>
            <p:cNvPr id="22" name="直線コネクタ 21"/>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cxnSp>
        <p:nvCxnSpPr>
          <p:cNvPr id="23" name="直線コネクタ 22"/>
          <p:cNvCxnSpPr/>
          <p:nvPr/>
        </p:nvCxnSpPr>
        <p:spPr>
          <a:xfrm>
            <a:off x="4258392" y="4810265"/>
            <a:ext cx="1962251" cy="0"/>
          </a:xfrm>
          <a:prstGeom prst="line">
            <a:avLst/>
          </a:prstGeom>
          <a:ln w="38100">
            <a:solidFill>
              <a:srgbClr val="4A7EBB">
                <a:alpha val="40000"/>
              </a:srgbClr>
            </a:solidFill>
            <a:prstDash val="sysDot"/>
          </a:ln>
        </p:spPr>
        <p:style>
          <a:lnRef idx="1">
            <a:schemeClr val="accent1"/>
          </a:lnRef>
          <a:fillRef idx="0">
            <a:schemeClr val="accent1"/>
          </a:fillRef>
          <a:effectRef idx="0">
            <a:schemeClr val="accent1"/>
          </a:effectRef>
          <a:fontRef idx="minor">
            <a:schemeClr val="tx1"/>
          </a:fontRef>
        </p:style>
      </p:cxnSp>
      <p:sp>
        <p:nvSpPr>
          <p:cNvPr id="25" name="角丸四角形 24"/>
          <p:cNvSpPr/>
          <p:nvPr/>
        </p:nvSpPr>
        <p:spPr>
          <a:xfrm>
            <a:off x="656692" y="1534453"/>
            <a:ext cx="1656184" cy="306720"/>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角丸四角形 25"/>
          <p:cNvSpPr/>
          <p:nvPr/>
        </p:nvSpPr>
        <p:spPr>
          <a:xfrm>
            <a:off x="1321128" y="2446225"/>
            <a:ext cx="1023771" cy="341449"/>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矢印コネクタ 26"/>
          <p:cNvCxnSpPr/>
          <p:nvPr/>
        </p:nvCxnSpPr>
        <p:spPr>
          <a:xfrm flipH="1" flipV="1">
            <a:off x="2435119" y="1934412"/>
            <a:ext cx="1023943" cy="231016"/>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p:nvPr/>
        </p:nvCxnSpPr>
        <p:spPr>
          <a:xfrm flipH="1" flipV="1">
            <a:off x="2344899" y="2713439"/>
            <a:ext cx="1169815" cy="182186"/>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31" name="角丸四角形 30"/>
          <p:cNvSpPr/>
          <p:nvPr/>
        </p:nvSpPr>
        <p:spPr>
          <a:xfrm>
            <a:off x="548679" y="5841173"/>
            <a:ext cx="864097" cy="177884"/>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矢印コネクタ 31"/>
          <p:cNvCxnSpPr/>
          <p:nvPr/>
        </p:nvCxnSpPr>
        <p:spPr>
          <a:xfrm flipH="1" flipV="1">
            <a:off x="1484784" y="5949507"/>
            <a:ext cx="1969758" cy="271176"/>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pic>
        <p:nvPicPr>
          <p:cNvPr id="35" name="SmartArt プレースホルダー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18514" y="5732840"/>
            <a:ext cx="695238" cy="216667"/>
          </a:xfrm>
          <a:prstGeom prst="rect">
            <a:avLst/>
          </a:prstGeom>
        </p:spPr>
      </p:pic>
    </p:spTree>
    <p:extLst>
      <p:ext uri="{BB962C8B-B14F-4D97-AF65-F5344CB8AC3E}">
        <p14:creationId xmlns:p14="http://schemas.microsoft.com/office/powerpoint/2010/main" val="797253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307" y="5292080"/>
            <a:ext cx="2392676" cy="3589014"/>
          </a:xfrm>
          <a:prstGeom prst="rect">
            <a:avLst/>
          </a:prstGeom>
        </p:spPr>
      </p:pic>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155" y="1197900"/>
            <a:ext cx="2263634" cy="3395450"/>
          </a:xfrm>
          <a:prstGeom prst="rect">
            <a:avLst/>
          </a:prstGeom>
        </p:spPr>
      </p:pic>
      <p:sp>
        <p:nvSpPr>
          <p:cNvPr id="7" name="タイトル 4"/>
          <p:cNvSpPr txBox="1">
            <a:spLocks/>
          </p:cNvSpPr>
          <p:nvPr/>
        </p:nvSpPr>
        <p:spPr>
          <a:xfrm>
            <a:off x="-15403" y="35496"/>
            <a:ext cx="4901045"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◆スマートフォン対応画面</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grpSp>
        <p:nvGrpSpPr>
          <p:cNvPr id="46" name="グループ化 45"/>
          <p:cNvGrpSpPr/>
          <p:nvPr/>
        </p:nvGrpSpPr>
        <p:grpSpPr>
          <a:xfrm>
            <a:off x="250016" y="661984"/>
            <a:ext cx="3350414" cy="252000"/>
            <a:chOff x="322023" y="715161"/>
            <a:chExt cx="2879572" cy="252000"/>
          </a:xfrm>
        </p:grpSpPr>
        <p:sp>
          <p:nvSpPr>
            <p:cNvPr id="47" name="片側の 2 つの角を切り取った四角形 46"/>
            <p:cNvSpPr/>
            <p:nvPr/>
          </p:nvSpPr>
          <p:spPr>
            <a:xfrm>
              <a:off x="322023" y="715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600" b="1" kern="0" dirty="0" smtClean="0">
                  <a:solidFill>
                    <a:schemeClr val="bg1"/>
                  </a:solidFill>
                  <a:latin typeface="Arial Black" pitchFamily="34" charset="0"/>
                  <a:ea typeface="HGPｺﾞｼｯｸE" pitchFamily="50" charset="-128"/>
                </a:rPr>
                <a:t>6.</a:t>
              </a:r>
              <a:r>
                <a:rPr lang="ja-JP" altLang="en-US" sz="1600" b="1" kern="0" dirty="0">
                  <a:solidFill>
                    <a:schemeClr val="bg1"/>
                  </a:solidFill>
                  <a:latin typeface="Arial Black" pitchFamily="34" charset="0"/>
                  <a:ea typeface="HGPｺﾞｼｯｸE" pitchFamily="50" charset="-128"/>
                </a:rPr>
                <a:t>ニュース</a:t>
              </a:r>
              <a:endParaRPr lang="ja-JP" altLang="en-US" sz="1400" b="1" kern="0" dirty="0">
                <a:solidFill>
                  <a:schemeClr val="bg1"/>
                </a:solidFill>
                <a:latin typeface="メイリオ" pitchFamily="50" charset="-128"/>
                <a:ea typeface="メイリオ" pitchFamily="50" charset="-128"/>
                <a:cs typeface="メイリオ" pitchFamily="50" charset="-128"/>
              </a:endParaRPr>
            </a:p>
          </p:txBody>
        </p:sp>
        <p:cxnSp>
          <p:nvCxnSpPr>
            <p:cNvPr id="48" name="直線コネクタ 47"/>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pic>
        <p:nvPicPr>
          <p:cNvPr id="51" name="Picture 4" descr="C:\Users\sgwpc\Desktop\yoshiiさん\iQubeその他\web用のマニュアルを作る作業\gazou\arrow008_darkblu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1403648"/>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52" name="テキスト ボックス 51"/>
          <p:cNvSpPr txBox="1"/>
          <p:nvPr/>
        </p:nvSpPr>
        <p:spPr>
          <a:xfrm>
            <a:off x="3558372" y="1403648"/>
            <a:ext cx="1526231" cy="261610"/>
          </a:xfrm>
          <a:prstGeom prst="rect">
            <a:avLst/>
          </a:prstGeom>
          <a:noFill/>
        </p:spPr>
        <p:txBody>
          <a:bodyPr wrap="square" rtlCol="0">
            <a:spAutoFit/>
          </a:bodyPr>
          <a:lstStyle/>
          <a:p>
            <a:r>
              <a:rPr kumimoji="1" lang="ja-JP" altLang="en-US" sz="1100" b="1" dirty="0" smtClean="0"/>
              <a:t>ニュース</a:t>
            </a:r>
            <a:endParaRPr kumimoji="1" lang="ja-JP" altLang="en-US" sz="1100" b="1" dirty="0"/>
          </a:p>
        </p:txBody>
      </p:sp>
      <p:pic>
        <p:nvPicPr>
          <p:cNvPr id="53" name="SmartArt プレースホルダー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54540" y="1763688"/>
            <a:ext cx="695238" cy="216667"/>
          </a:xfrm>
          <a:prstGeom prst="rect">
            <a:avLst/>
          </a:prstGeom>
        </p:spPr>
      </p:pic>
      <p:pic>
        <p:nvPicPr>
          <p:cNvPr id="55" name="Picture 4" descr="C:\Users\sgwpc\Desktop\yoshiiさん\iQubeその他\web用のマニュアルを作る作業\gazou\arrow008_darkblu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8999" y="5436096"/>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56" name="テキスト ボックス 55"/>
          <p:cNvSpPr txBox="1"/>
          <p:nvPr/>
        </p:nvSpPr>
        <p:spPr>
          <a:xfrm>
            <a:off x="3558372" y="5424181"/>
            <a:ext cx="1526231" cy="261610"/>
          </a:xfrm>
          <a:prstGeom prst="rect">
            <a:avLst/>
          </a:prstGeom>
          <a:noFill/>
        </p:spPr>
        <p:txBody>
          <a:bodyPr wrap="square" rtlCol="0">
            <a:spAutoFit/>
          </a:bodyPr>
          <a:lstStyle/>
          <a:p>
            <a:r>
              <a:rPr lang="ja-JP" altLang="en-US" sz="1100" b="1" dirty="0"/>
              <a:t>アンケート</a:t>
            </a:r>
            <a:endParaRPr kumimoji="1" lang="ja-JP" altLang="en-US" sz="1100" b="1" dirty="0"/>
          </a:p>
        </p:txBody>
      </p:sp>
      <p:sp>
        <p:nvSpPr>
          <p:cNvPr id="59" name="正方形/長方形 58"/>
          <p:cNvSpPr/>
          <p:nvPr/>
        </p:nvSpPr>
        <p:spPr>
          <a:xfrm>
            <a:off x="3558372" y="6019057"/>
            <a:ext cx="2102876" cy="1015663"/>
          </a:xfrm>
          <a:prstGeom prst="rect">
            <a:avLst/>
          </a:prstGeom>
        </p:spPr>
        <p:txBody>
          <a:bodyPr wrap="square">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社内アンケートにスマートフォンから回答することが出来ます。</a:t>
            </a:r>
            <a:endParaRPr lang="en-US" altLang="ja-JP" sz="1000" dirty="0" smtClean="0">
              <a:solidFill>
                <a:prstClr val="black"/>
              </a:solidFill>
              <a:latin typeface="メイリオ" pitchFamily="50" charset="-128"/>
              <a:ea typeface="メイリオ" pitchFamily="50" charset="-128"/>
              <a:cs typeface="メイリオ" pitchFamily="50" charset="-128"/>
            </a:endParaRPr>
          </a:p>
          <a:p>
            <a:endParaRPr lang="en-US" altLang="ja-JP" sz="1000" dirty="0">
              <a:latin typeface="メイリオ" pitchFamily="50" charset="-128"/>
              <a:ea typeface="メイリオ" pitchFamily="50" charset="-128"/>
              <a:cs typeface="メイリオ" pitchFamily="50" charset="-128"/>
            </a:endParaRPr>
          </a:p>
          <a:p>
            <a:r>
              <a:rPr lang="ja-JP" altLang="en-US" sz="1000" dirty="0" smtClean="0">
                <a:latin typeface="メイリオ" pitchFamily="50" charset="-128"/>
                <a:ea typeface="メイリオ" pitchFamily="50" charset="-128"/>
                <a:cs typeface="メイリオ" pitchFamily="50" charset="-128"/>
              </a:rPr>
              <a:t>また、集計したアンケートの結果もスマートフォンから確認することができます。</a:t>
            </a:r>
            <a:endParaRPr lang="en-US" altLang="ja-JP" sz="1000" dirty="0" smtClean="0">
              <a:latin typeface="メイリオ" pitchFamily="50" charset="-128"/>
              <a:ea typeface="メイリオ" pitchFamily="50" charset="-128"/>
              <a:cs typeface="メイリオ" pitchFamily="50" charset="-128"/>
            </a:endParaRPr>
          </a:p>
        </p:txBody>
      </p:sp>
      <p:grpSp>
        <p:nvGrpSpPr>
          <p:cNvPr id="20" name="グループ化 19"/>
          <p:cNvGrpSpPr/>
          <p:nvPr/>
        </p:nvGrpSpPr>
        <p:grpSpPr>
          <a:xfrm>
            <a:off x="217113" y="4776017"/>
            <a:ext cx="3368505" cy="252000"/>
            <a:chOff x="322023" y="715161"/>
            <a:chExt cx="2879572" cy="252000"/>
          </a:xfrm>
        </p:grpSpPr>
        <p:sp>
          <p:nvSpPr>
            <p:cNvPr id="21" name="片側の 2 つの角を切り取った四角形 20"/>
            <p:cNvSpPr/>
            <p:nvPr/>
          </p:nvSpPr>
          <p:spPr>
            <a:xfrm>
              <a:off x="322023" y="715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400" b="1" kern="0" dirty="0" smtClean="0">
                  <a:solidFill>
                    <a:schemeClr val="bg1"/>
                  </a:solidFill>
                  <a:latin typeface="メイリオ" pitchFamily="50" charset="-128"/>
                  <a:ea typeface="メイリオ" pitchFamily="50" charset="-128"/>
                  <a:cs typeface="メイリオ" pitchFamily="50" charset="-128"/>
                </a:rPr>
                <a:t>7.</a:t>
              </a:r>
              <a:r>
                <a:rPr lang="ja-JP" altLang="en-US" sz="1400" b="1" kern="0" dirty="0" smtClean="0">
                  <a:solidFill>
                    <a:schemeClr val="bg1"/>
                  </a:solidFill>
                  <a:latin typeface="メイリオ" pitchFamily="50" charset="-128"/>
                  <a:ea typeface="メイリオ" pitchFamily="50" charset="-128"/>
                  <a:cs typeface="メイリオ" pitchFamily="50" charset="-128"/>
                </a:rPr>
                <a:t>アンケート</a:t>
              </a:r>
              <a:endParaRPr lang="en-US" altLang="ja-JP" sz="1400" b="1" kern="0" dirty="0" smtClean="0">
                <a:solidFill>
                  <a:schemeClr val="bg1"/>
                </a:solidFill>
                <a:latin typeface="メイリオ" pitchFamily="50" charset="-128"/>
                <a:ea typeface="メイリオ" pitchFamily="50" charset="-128"/>
                <a:cs typeface="メイリオ" pitchFamily="50" charset="-128"/>
              </a:endParaRPr>
            </a:p>
          </p:txBody>
        </p:sp>
        <p:cxnSp>
          <p:nvCxnSpPr>
            <p:cNvPr id="22" name="直線コネクタ 21"/>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cxnSp>
        <p:nvCxnSpPr>
          <p:cNvPr id="23" name="直線コネクタ 22"/>
          <p:cNvCxnSpPr/>
          <p:nvPr/>
        </p:nvCxnSpPr>
        <p:spPr>
          <a:xfrm>
            <a:off x="4213752" y="4902017"/>
            <a:ext cx="1962251" cy="0"/>
          </a:xfrm>
          <a:prstGeom prst="line">
            <a:avLst/>
          </a:prstGeom>
          <a:ln w="38100">
            <a:solidFill>
              <a:srgbClr val="4A7EBB">
                <a:alpha val="40000"/>
              </a:srgbClr>
            </a:solidFill>
            <a:prstDash val="sysDot"/>
          </a:ln>
        </p:spPr>
        <p:style>
          <a:lnRef idx="1">
            <a:schemeClr val="accent1"/>
          </a:lnRef>
          <a:fillRef idx="0">
            <a:schemeClr val="accent1"/>
          </a:fillRef>
          <a:effectRef idx="0">
            <a:schemeClr val="accent1"/>
          </a:effectRef>
          <a:fontRef idx="minor">
            <a:schemeClr val="tx1"/>
          </a:fontRef>
        </p:style>
      </p:cxnSp>
      <p:sp>
        <p:nvSpPr>
          <p:cNvPr id="25" name="角丸四角形 24"/>
          <p:cNvSpPr/>
          <p:nvPr/>
        </p:nvSpPr>
        <p:spPr>
          <a:xfrm>
            <a:off x="765162" y="1638906"/>
            <a:ext cx="1871749" cy="341449"/>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矢印コネクタ 26"/>
          <p:cNvCxnSpPr/>
          <p:nvPr/>
        </p:nvCxnSpPr>
        <p:spPr>
          <a:xfrm flipH="1" flipV="1">
            <a:off x="2708920" y="1872021"/>
            <a:ext cx="750144" cy="293408"/>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31" name="角丸四角形 30"/>
          <p:cNvSpPr/>
          <p:nvPr/>
        </p:nvSpPr>
        <p:spPr>
          <a:xfrm>
            <a:off x="617250" y="7308304"/>
            <a:ext cx="2242539" cy="341449"/>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矢印コネクタ 31"/>
          <p:cNvCxnSpPr/>
          <p:nvPr/>
        </p:nvCxnSpPr>
        <p:spPr>
          <a:xfrm flipH="1">
            <a:off x="2708920" y="6220683"/>
            <a:ext cx="745622" cy="967925"/>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pic>
        <p:nvPicPr>
          <p:cNvPr id="35" name="SmartArt プレースホルダー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18514" y="5732840"/>
            <a:ext cx="695238" cy="216667"/>
          </a:xfrm>
          <a:prstGeom prst="rect">
            <a:avLst/>
          </a:prstGeom>
        </p:spPr>
      </p:pic>
      <p:sp>
        <p:nvSpPr>
          <p:cNvPr id="30" name="正方形/長方形 29"/>
          <p:cNvSpPr/>
          <p:nvPr/>
        </p:nvSpPr>
        <p:spPr>
          <a:xfrm>
            <a:off x="3514713" y="2049920"/>
            <a:ext cx="2102876" cy="400110"/>
          </a:xfrm>
          <a:prstGeom prst="rect">
            <a:avLst/>
          </a:prstGeom>
        </p:spPr>
        <p:txBody>
          <a:bodyPr wrap="square">
            <a:spAutoFit/>
          </a:bodyPr>
          <a:lstStyle/>
          <a:p>
            <a:r>
              <a:rPr lang="ja-JP" altLang="en-US" sz="1000" dirty="0" smtClean="0">
                <a:latin typeface="メイリオ" pitchFamily="50" charset="-128"/>
                <a:ea typeface="メイリオ" pitchFamily="50" charset="-128"/>
                <a:cs typeface="メイリオ" pitchFamily="50" charset="-128"/>
              </a:rPr>
              <a:t>配信されたニュースが新着順に表示されます。</a:t>
            </a:r>
            <a:endParaRPr lang="en-US" altLang="ja-JP" sz="1000" dirty="0" smtClean="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6973417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1243" y="1043608"/>
            <a:ext cx="2300275" cy="3450413"/>
          </a:xfrm>
          <a:prstGeom prst="rect">
            <a:avLst/>
          </a:prstGeom>
        </p:spPr>
      </p:pic>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9304" y="5086936"/>
            <a:ext cx="2537786" cy="3806679"/>
          </a:xfrm>
          <a:prstGeom prst="rect">
            <a:avLst/>
          </a:prstGeom>
        </p:spPr>
      </p:pic>
      <p:sp>
        <p:nvSpPr>
          <p:cNvPr id="7" name="タイトル 4"/>
          <p:cNvSpPr txBox="1">
            <a:spLocks/>
          </p:cNvSpPr>
          <p:nvPr/>
        </p:nvSpPr>
        <p:spPr>
          <a:xfrm>
            <a:off x="-15403" y="35496"/>
            <a:ext cx="4901045"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◆スマートフォン対応画面</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grpSp>
        <p:nvGrpSpPr>
          <p:cNvPr id="46" name="グループ化 45"/>
          <p:cNvGrpSpPr/>
          <p:nvPr/>
        </p:nvGrpSpPr>
        <p:grpSpPr>
          <a:xfrm>
            <a:off x="217113" y="646471"/>
            <a:ext cx="3350414" cy="252000"/>
            <a:chOff x="293744" y="715161"/>
            <a:chExt cx="2879572" cy="252000"/>
          </a:xfrm>
        </p:grpSpPr>
        <p:sp>
          <p:nvSpPr>
            <p:cNvPr id="47" name="片側の 2 つの角を切り取った四角形 46"/>
            <p:cNvSpPr/>
            <p:nvPr/>
          </p:nvSpPr>
          <p:spPr>
            <a:xfrm>
              <a:off x="322023" y="715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400" b="1" kern="0" dirty="0" smtClean="0">
                  <a:solidFill>
                    <a:schemeClr val="bg1"/>
                  </a:solidFill>
                  <a:latin typeface="メイリオ" pitchFamily="50" charset="-128"/>
                  <a:ea typeface="メイリオ" pitchFamily="50" charset="-128"/>
                  <a:cs typeface="メイリオ" pitchFamily="50" charset="-128"/>
                </a:rPr>
                <a:t>8.</a:t>
              </a:r>
              <a:r>
                <a:rPr lang="ja-JP" altLang="en-US" sz="1400" b="1" kern="0" dirty="0" smtClean="0">
                  <a:solidFill>
                    <a:schemeClr val="bg1"/>
                  </a:solidFill>
                  <a:latin typeface="メイリオ" pitchFamily="50" charset="-128"/>
                  <a:ea typeface="メイリオ" pitchFamily="50" charset="-128"/>
                  <a:cs typeface="メイリオ" pitchFamily="50" charset="-128"/>
                </a:rPr>
                <a:t>日記</a:t>
              </a:r>
              <a:endParaRPr lang="ja-JP" altLang="en-US" sz="1400" b="1" kern="0" dirty="0">
                <a:solidFill>
                  <a:schemeClr val="bg1"/>
                </a:solidFill>
                <a:latin typeface="メイリオ" pitchFamily="50" charset="-128"/>
                <a:ea typeface="メイリオ" pitchFamily="50" charset="-128"/>
                <a:cs typeface="メイリオ" pitchFamily="50" charset="-128"/>
              </a:endParaRPr>
            </a:p>
          </p:txBody>
        </p:sp>
        <p:cxnSp>
          <p:nvCxnSpPr>
            <p:cNvPr id="48" name="直線コネクタ 47"/>
            <p:cNvCxnSpPr/>
            <p:nvPr/>
          </p:nvCxnSpPr>
          <p:spPr>
            <a:xfrm flipV="1">
              <a:off x="293744"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pic>
        <p:nvPicPr>
          <p:cNvPr id="51" name="Picture 4" descr="C:\Users\sgwpc\Desktop\yoshiiさん\iQubeその他\web用のマニュアルを作る作業\gazou\arrow008_darkblu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1403648"/>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52" name="テキスト ボックス 51"/>
          <p:cNvSpPr txBox="1"/>
          <p:nvPr/>
        </p:nvSpPr>
        <p:spPr>
          <a:xfrm>
            <a:off x="3558372" y="1403648"/>
            <a:ext cx="1526231" cy="261610"/>
          </a:xfrm>
          <a:prstGeom prst="rect">
            <a:avLst/>
          </a:prstGeom>
          <a:noFill/>
        </p:spPr>
        <p:txBody>
          <a:bodyPr wrap="square" rtlCol="0">
            <a:spAutoFit/>
          </a:bodyPr>
          <a:lstStyle/>
          <a:p>
            <a:r>
              <a:rPr kumimoji="1" lang="ja-JP" altLang="en-US" sz="1100" b="1" dirty="0" smtClean="0"/>
              <a:t>日記</a:t>
            </a:r>
            <a:endParaRPr kumimoji="1" lang="ja-JP" altLang="en-US" sz="1100" b="1" dirty="0"/>
          </a:p>
        </p:txBody>
      </p:sp>
      <p:pic>
        <p:nvPicPr>
          <p:cNvPr id="53" name="SmartArt プレースホルダー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54540" y="1763688"/>
            <a:ext cx="695238" cy="216667"/>
          </a:xfrm>
          <a:prstGeom prst="rect">
            <a:avLst/>
          </a:prstGeom>
        </p:spPr>
      </p:pic>
      <p:pic>
        <p:nvPicPr>
          <p:cNvPr id="55" name="Picture 4" descr="C:\Users\sgwpc\Desktop\yoshiiさん\iQubeその他\web用のマニュアルを作る作業\gazou\arrow008_darkblu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8999" y="5436096"/>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56" name="テキスト ボックス 55"/>
          <p:cNvSpPr txBox="1"/>
          <p:nvPr/>
        </p:nvSpPr>
        <p:spPr>
          <a:xfrm>
            <a:off x="3558372" y="5424181"/>
            <a:ext cx="1526231" cy="261610"/>
          </a:xfrm>
          <a:prstGeom prst="rect">
            <a:avLst/>
          </a:prstGeom>
          <a:noFill/>
        </p:spPr>
        <p:txBody>
          <a:bodyPr wrap="square" rtlCol="0">
            <a:spAutoFit/>
          </a:bodyPr>
          <a:lstStyle/>
          <a:p>
            <a:r>
              <a:rPr kumimoji="1" lang="ja-JP" altLang="en-US" sz="1100" b="1" dirty="0" smtClean="0"/>
              <a:t>タイムカード</a:t>
            </a:r>
            <a:endParaRPr kumimoji="1" lang="ja-JP" altLang="en-US" sz="1100" b="1" dirty="0"/>
          </a:p>
        </p:txBody>
      </p:sp>
      <p:grpSp>
        <p:nvGrpSpPr>
          <p:cNvPr id="20" name="グループ化 19"/>
          <p:cNvGrpSpPr/>
          <p:nvPr/>
        </p:nvGrpSpPr>
        <p:grpSpPr>
          <a:xfrm>
            <a:off x="217113" y="4653941"/>
            <a:ext cx="3368505" cy="252000"/>
            <a:chOff x="322023" y="715161"/>
            <a:chExt cx="2879572" cy="252000"/>
          </a:xfrm>
        </p:grpSpPr>
        <p:sp>
          <p:nvSpPr>
            <p:cNvPr id="21" name="片側の 2 つの角を切り取った四角形 20"/>
            <p:cNvSpPr/>
            <p:nvPr/>
          </p:nvSpPr>
          <p:spPr>
            <a:xfrm>
              <a:off x="322023" y="715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ja-JP" altLang="en-US" sz="1400" b="1" kern="0" dirty="0">
                  <a:solidFill>
                    <a:schemeClr val="bg1"/>
                  </a:solidFill>
                  <a:latin typeface="メイリオ" pitchFamily="50" charset="-128"/>
                  <a:ea typeface="メイリオ" pitchFamily="50" charset="-128"/>
                  <a:cs typeface="メイリオ" pitchFamily="50" charset="-128"/>
                </a:rPr>
                <a:t>９</a:t>
              </a:r>
              <a:r>
                <a:rPr lang="en-US" altLang="ja-JP" sz="1400" b="1" kern="0" dirty="0" smtClean="0">
                  <a:solidFill>
                    <a:schemeClr val="bg1"/>
                  </a:solidFill>
                  <a:latin typeface="メイリオ" pitchFamily="50" charset="-128"/>
                  <a:ea typeface="メイリオ" pitchFamily="50" charset="-128"/>
                  <a:cs typeface="メイリオ" pitchFamily="50" charset="-128"/>
                </a:rPr>
                <a:t>.</a:t>
              </a:r>
              <a:r>
                <a:rPr lang="ja-JP" altLang="en-US" sz="1400" b="1" kern="0" dirty="0" smtClean="0">
                  <a:solidFill>
                    <a:schemeClr val="bg1"/>
                  </a:solidFill>
                  <a:latin typeface="メイリオ" pitchFamily="50" charset="-128"/>
                  <a:ea typeface="メイリオ" pitchFamily="50" charset="-128"/>
                  <a:cs typeface="メイリオ" pitchFamily="50" charset="-128"/>
                </a:rPr>
                <a:t>タイムカード</a:t>
              </a:r>
              <a:endParaRPr lang="en-US" altLang="ja-JP" sz="1400" b="1" kern="0" dirty="0" smtClean="0">
                <a:solidFill>
                  <a:schemeClr val="bg1"/>
                </a:solidFill>
                <a:latin typeface="メイリオ" pitchFamily="50" charset="-128"/>
                <a:ea typeface="メイリオ" pitchFamily="50" charset="-128"/>
                <a:cs typeface="メイリオ" pitchFamily="50" charset="-128"/>
              </a:endParaRPr>
            </a:p>
          </p:txBody>
        </p:sp>
        <p:cxnSp>
          <p:nvCxnSpPr>
            <p:cNvPr id="22" name="直線コネクタ 21"/>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cxnSp>
        <p:nvCxnSpPr>
          <p:cNvPr id="23" name="直線コネクタ 22"/>
          <p:cNvCxnSpPr/>
          <p:nvPr/>
        </p:nvCxnSpPr>
        <p:spPr>
          <a:xfrm>
            <a:off x="3987029" y="4791355"/>
            <a:ext cx="1962251" cy="0"/>
          </a:xfrm>
          <a:prstGeom prst="line">
            <a:avLst/>
          </a:prstGeom>
          <a:ln w="38100">
            <a:solidFill>
              <a:srgbClr val="4A7EBB">
                <a:alpha val="40000"/>
              </a:srgbClr>
            </a:solidFill>
            <a:prstDash val="sysDot"/>
          </a:ln>
        </p:spPr>
        <p:style>
          <a:lnRef idx="1">
            <a:schemeClr val="accent1"/>
          </a:lnRef>
          <a:fillRef idx="0">
            <a:schemeClr val="accent1"/>
          </a:fillRef>
          <a:effectRef idx="0">
            <a:schemeClr val="accent1"/>
          </a:effectRef>
          <a:fontRef idx="minor">
            <a:schemeClr val="tx1"/>
          </a:fontRef>
        </p:style>
      </p:cxnSp>
      <p:sp>
        <p:nvSpPr>
          <p:cNvPr id="25" name="角丸四角形 24"/>
          <p:cNvSpPr/>
          <p:nvPr/>
        </p:nvSpPr>
        <p:spPr>
          <a:xfrm>
            <a:off x="548680" y="1527453"/>
            <a:ext cx="1872667" cy="236236"/>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矢印コネクタ 26"/>
          <p:cNvCxnSpPr/>
          <p:nvPr/>
        </p:nvCxnSpPr>
        <p:spPr>
          <a:xfrm flipH="1" flipV="1">
            <a:off x="2435119" y="1763689"/>
            <a:ext cx="1023944" cy="401739"/>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31" name="角丸四角形 30"/>
          <p:cNvSpPr/>
          <p:nvPr/>
        </p:nvSpPr>
        <p:spPr>
          <a:xfrm>
            <a:off x="452954" y="7308304"/>
            <a:ext cx="2450485" cy="341449"/>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矢印コネクタ 31"/>
          <p:cNvCxnSpPr/>
          <p:nvPr/>
        </p:nvCxnSpPr>
        <p:spPr>
          <a:xfrm flipH="1">
            <a:off x="2708920" y="6427646"/>
            <a:ext cx="750142" cy="760962"/>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pic>
        <p:nvPicPr>
          <p:cNvPr id="35" name="SmartArt プレースホルダー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18514" y="5732840"/>
            <a:ext cx="695238" cy="216667"/>
          </a:xfrm>
          <a:prstGeom prst="rect">
            <a:avLst/>
          </a:prstGeom>
        </p:spPr>
      </p:pic>
      <p:sp>
        <p:nvSpPr>
          <p:cNvPr id="26" name="正方形/長方形 25"/>
          <p:cNvSpPr/>
          <p:nvPr/>
        </p:nvSpPr>
        <p:spPr>
          <a:xfrm>
            <a:off x="3514712" y="2049920"/>
            <a:ext cx="2434568" cy="400110"/>
          </a:xfrm>
          <a:prstGeom prst="rect">
            <a:avLst/>
          </a:prstGeom>
        </p:spPr>
        <p:txBody>
          <a:bodyPr wrap="square">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スマートフォンからでも日記の作成や、過去の日記の閲覧が可能です。</a:t>
            </a:r>
            <a:endParaRPr lang="en-US" altLang="ja-JP" sz="1000" dirty="0" smtClean="0">
              <a:solidFill>
                <a:prstClr val="black"/>
              </a:solidFill>
              <a:latin typeface="メイリオ" pitchFamily="50" charset="-128"/>
              <a:ea typeface="メイリオ" pitchFamily="50" charset="-128"/>
              <a:cs typeface="メイリオ" pitchFamily="50" charset="-128"/>
            </a:endParaRPr>
          </a:p>
        </p:txBody>
      </p:sp>
      <p:sp>
        <p:nvSpPr>
          <p:cNvPr id="28" name="正方形/長方形 27"/>
          <p:cNvSpPr/>
          <p:nvPr/>
        </p:nvSpPr>
        <p:spPr>
          <a:xfrm>
            <a:off x="3560426" y="6150647"/>
            <a:ext cx="2388854" cy="1477328"/>
          </a:xfrm>
          <a:prstGeom prst="rect">
            <a:avLst/>
          </a:prstGeom>
        </p:spPr>
        <p:txBody>
          <a:bodyPr wrap="square">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過去の出社時間の参照はもちろん、ホーム画面から</a:t>
            </a:r>
            <a:r>
              <a:rPr lang="ja-JP" altLang="en-US" sz="1000" b="1" dirty="0" smtClean="0">
                <a:solidFill>
                  <a:prstClr val="black"/>
                </a:solidFill>
                <a:latin typeface="メイリオ" pitchFamily="50" charset="-128"/>
                <a:ea typeface="メイリオ" pitchFamily="50" charset="-128"/>
                <a:cs typeface="メイリオ" pitchFamily="50" charset="-128"/>
              </a:rPr>
              <a:t>出社</a:t>
            </a:r>
            <a:r>
              <a:rPr lang="ja-JP" altLang="en-US" sz="1000" dirty="0" smtClean="0">
                <a:solidFill>
                  <a:prstClr val="black"/>
                </a:solidFill>
                <a:latin typeface="メイリオ" pitchFamily="50" charset="-128"/>
                <a:ea typeface="メイリオ" pitchFamily="50" charset="-128"/>
                <a:cs typeface="メイリオ" pitchFamily="50" charset="-128"/>
              </a:rPr>
              <a:t>や</a:t>
            </a:r>
            <a:r>
              <a:rPr lang="ja-JP" altLang="en-US" sz="1000" b="1" dirty="0" smtClean="0">
                <a:solidFill>
                  <a:prstClr val="black"/>
                </a:solidFill>
                <a:latin typeface="メイリオ" pitchFamily="50" charset="-128"/>
                <a:ea typeface="メイリオ" pitchFamily="50" charset="-128"/>
                <a:cs typeface="メイリオ" pitchFamily="50" charset="-128"/>
              </a:rPr>
              <a:t>外出</a:t>
            </a:r>
            <a:r>
              <a:rPr lang="ja-JP" altLang="en-US" sz="1000" dirty="0" smtClean="0">
                <a:solidFill>
                  <a:prstClr val="black"/>
                </a:solidFill>
                <a:latin typeface="メイリオ" pitchFamily="50" charset="-128"/>
                <a:ea typeface="メイリオ" pitchFamily="50" charset="-128"/>
                <a:cs typeface="メイリオ" pitchFamily="50" charset="-128"/>
              </a:rPr>
              <a:t>などの登録をすることもできます。</a:t>
            </a:r>
            <a:endParaRPr lang="en-US" altLang="ja-JP" sz="1000" dirty="0" smtClean="0">
              <a:solidFill>
                <a:prstClr val="black"/>
              </a:solidFill>
              <a:latin typeface="メイリオ" pitchFamily="50" charset="-128"/>
              <a:ea typeface="メイリオ" pitchFamily="50" charset="-128"/>
              <a:cs typeface="メイリオ" pitchFamily="50" charset="-128"/>
            </a:endParaRPr>
          </a:p>
          <a:p>
            <a:endParaRPr lang="en-US" altLang="ja-JP" sz="1000" dirty="0">
              <a:solidFill>
                <a:prstClr val="black"/>
              </a:solidFill>
              <a:latin typeface="メイリオ" pitchFamily="50" charset="-128"/>
              <a:ea typeface="メイリオ" pitchFamily="50" charset="-128"/>
              <a:cs typeface="メイリオ" pitchFamily="50" charset="-128"/>
            </a:endParaRPr>
          </a:p>
          <a:p>
            <a:r>
              <a:rPr lang="ja-JP" altLang="en-US" sz="1000" dirty="0" smtClean="0">
                <a:latin typeface="メイリオ" pitchFamily="50" charset="-128"/>
                <a:ea typeface="メイリオ" pitchFamily="50" charset="-128"/>
                <a:cs typeface="メイリオ" pitchFamily="50" charset="-128"/>
              </a:rPr>
              <a:t>また、打刻修正が許可されている場合、日付をクリックするとタイムカードの記録を修正することも出来ます。</a:t>
            </a:r>
            <a:endParaRPr lang="en-US" altLang="ja-JP" sz="1000" dirty="0" smtClean="0">
              <a:latin typeface="メイリオ" pitchFamily="50" charset="-128"/>
              <a:ea typeface="メイリオ" pitchFamily="50" charset="-128"/>
              <a:cs typeface="メイリオ" pitchFamily="50" charset="-128"/>
            </a:endParaRPr>
          </a:p>
          <a:p>
            <a:r>
              <a:rPr lang="ja-JP" altLang="en-US" sz="1000" dirty="0" smtClean="0">
                <a:latin typeface="メイリオ" pitchFamily="50" charset="-128"/>
                <a:ea typeface="メイリオ" pitchFamily="50" charset="-128"/>
                <a:cs typeface="メイリオ" pitchFamily="50" charset="-128"/>
              </a:rPr>
              <a:t>許可されていない場合には、備考のみ記入が可能です。</a:t>
            </a:r>
            <a:endParaRPr lang="en-US" altLang="ja-JP" sz="1000" dirty="0" smtClean="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6612751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0688" y="1185353"/>
            <a:ext cx="2182386" cy="3273579"/>
          </a:xfrm>
          <a:prstGeom prst="rect">
            <a:avLst/>
          </a:prstGeom>
        </p:spPr>
      </p:pic>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954" y="5062426"/>
            <a:ext cx="2662532" cy="3993798"/>
          </a:xfrm>
          <a:prstGeom prst="rect">
            <a:avLst/>
          </a:prstGeom>
        </p:spPr>
      </p:pic>
      <p:sp>
        <p:nvSpPr>
          <p:cNvPr id="7" name="タイトル 4"/>
          <p:cNvSpPr txBox="1">
            <a:spLocks/>
          </p:cNvSpPr>
          <p:nvPr/>
        </p:nvSpPr>
        <p:spPr>
          <a:xfrm>
            <a:off x="-15403" y="35496"/>
            <a:ext cx="4901045"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◆スマートフォン対応画面</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grpSp>
        <p:nvGrpSpPr>
          <p:cNvPr id="46" name="グループ化 45"/>
          <p:cNvGrpSpPr/>
          <p:nvPr/>
        </p:nvGrpSpPr>
        <p:grpSpPr>
          <a:xfrm>
            <a:off x="297008" y="701349"/>
            <a:ext cx="3350414" cy="252000"/>
            <a:chOff x="293744" y="715161"/>
            <a:chExt cx="2879572" cy="252000"/>
          </a:xfrm>
        </p:grpSpPr>
        <p:sp>
          <p:nvSpPr>
            <p:cNvPr id="47" name="片側の 2 つの角を切り取った四角形 46"/>
            <p:cNvSpPr/>
            <p:nvPr/>
          </p:nvSpPr>
          <p:spPr>
            <a:xfrm>
              <a:off x="322023" y="715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400" b="1" kern="0" dirty="0" smtClean="0">
                  <a:solidFill>
                    <a:schemeClr val="bg1"/>
                  </a:solidFill>
                  <a:latin typeface="メイリオ" pitchFamily="50" charset="-128"/>
                  <a:ea typeface="メイリオ" pitchFamily="50" charset="-128"/>
                  <a:cs typeface="メイリオ" pitchFamily="50" charset="-128"/>
                </a:rPr>
                <a:t>10.</a:t>
              </a:r>
              <a:r>
                <a:rPr lang="ja-JP" altLang="en-US" sz="1400" b="1" kern="0" dirty="0" smtClean="0">
                  <a:solidFill>
                    <a:schemeClr val="bg1"/>
                  </a:solidFill>
                  <a:latin typeface="メイリオ" pitchFamily="50" charset="-128"/>
                  <a:ea typeface="メイリオ" pitchFamily="50" charset="-128"/>
                  <a:cs typeface="メイリオ" pitchFamily="50" charset="-128"/>
                </a:rPr>
                <a:t>メッセージ</a:t>
              </a:r>
              <a:endParaRPr lang="ja-JP" altLang="en-US" sz="1400" b="1" kern="0" dirty="0">
                <a:solidFill>
                  <a:schemeClr val="bg1"/>
                </a:solidFill>
                <a:latin typeface="メイリオ" pitchFamily="50" charset="-128"/>
                <a:ea typeface="メイリオ" pitchFamily="50" charset="-128"/>
                <a:cs typeface="メイリオ" pitchFamily="50" charset="-128"/>
              </a:endParaRPr>
            </a:p>
          </p:txBody>
        </p:sp>
        <p:cxnSp>
          <p:nvCxnSpPr>
            <p:cNvPr id="48" name="直線コネクタ 47"/>
            <p:cNvCxnSpPr/>
            <p:nvPr/>
          </p:nvCxnSpPr>
          <p:spPr>
            <a:xfrm flipV="1">
              <a:off x="293744"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pic>
        <p:nvPicPr>
          <p:cNvPr id="51" name="Picture 4" descr="C:\Users\sgwpc\Desktop\yoshiiさん\iQubeその他\web用のマニュアルを作る作業\gazou\arrow008_darkblu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1403648"/>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52" name="テキスト ボックス 51"/>
          <p:cNvSpPr txBox="1"/>
          <p:nvPr/>
        </p:nvSpPr>
        <p:spPr>
          <a:xfrm>
            <a:off x="3558372" y="1403648"/>
            <a:ext cx="1526231" cy="261610"/>
          </a:xfrm>
          <a:prstGeom prst="rect">
            <a:avLst/>
          </a:prstGeom>
          <a:noFill/>
        </p:spPr>
        <p:txBody>
          <a:bodyPr wrap="square" rtlCol="0">
            <a:spAutoFit/>
          </a:bodyPr>
          <a:lstStyle/>
          <a:p>
            <a:r>
              <a:rPr kumimoji="1" lang="ja-JP" altLang="en-US" sz="1100" b="1" dirty="0" smtClean="0"/>
              <a:t>メッセージ</a:t>
            </a:r>
            <a:endParaRPr kumimoji="1" lang="ja-JP" altLang="en-US" sz="1100" b="1" dirty="0"/>
          </a:p>
        </p:txBody>
      </p:sp>
      <p:pic>
        <p:nvPicPr>
          <p:cNvPr id="53" name="SmartArt プレースホルダー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54540" y="1763688"/>
            <a:ext cx="695238" cy="216667"/>
          </a:xfrm>
          <a:prstGeom prst="rect">
            <a:avLst/>
          </a:prstGeom>
        </p:spPr>
      </p:pic>
      <p:pic>
        <p:nvPicPr>
          <p:cNvPr id="55" name="Picture 4" descr="C:\Users\sgwpc\Desktop\yoshiiさん\iQubeその他\web用のマニュアルを作る作業\gazou\arrow008_darkblu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8999" y="5436096"/>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56" name="テキスト ボックス 55"/>
          <p:cNvSpPr txBox="1"/>
          <p:nvPr/>
        </p:nvSpPr>
        <p:spPr>
          <a:xfrm>
            <a:off x="3558372" y="5424181"/>
            <a:ext cx="1526231" cy="261610"/>
          </a:xfrm>
          <a:prstGeom prst="rect">
            <a:avLst/>
          </a:prstGeom>
          <a:noFill/>
        </p:spPr>
        <p:txBody>
          <a:bodyPr wrap="square" rtlCol="0">
            <a:spAutoFit/>
          </a:bodyPr>
          <a:lstStyle/>
          <a:p>
            <a:r>
              <a:rPr kumimoji="1" lang="ja-JP" altLang="en-US" sz="1100" b="1" dirty="0" smtClean="0"/>
              <a:t>アドレス帳</a:t>
            </a:r>
            <a:endParaRPr kumimoji="1" lang="ja-JP" altLang="en-US" sz="1100" b="1" dirty="0"/>
          </a:p>
        </p:txBody>
      </p:sp>
      <p:grpSp>
        <p:nvGrpSpPr>
          <p:cNvPr id="20" name="グループ化 19"/>
          <p:cNvGrpSpPr/>
          <p:nvPr/>
        </p:nvGrpSpPr>
        <p:grpSpPr>
          <a:xfrm>
            <a:off x="253393" y="4669207"/>
            <a:ext cx="3368505" cy="252000"/>
            <a:chOff x="322023" y="715161"/>
            <a:chExt cx="2879572" cy="252000"/>
          </a:xfrm>
        </p:grpSpPr>
        <p:sp>
          <p:nvSpPr>
            <p:cNvPr id="21" name="片側の 2 つの角を切り取った四角形 20"/>
            <p:cNvSpPr/>
            <p:nvPr/>
          </p:nvSpPr>
          <p:spPr>
            <a:xfrm>
              <a:off x="322023" y="715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400" b="1" kern="0" dirty="0" smtClean="0">
                  <a:solidFill>
                    <a:schemeClr val="bg1"/>
                  </a:solidFill>
                  <a:latin typeface="メイリオ" pitchFamily="50" charset="-128"/>
                  <a:ea typeface="メイリオ" pitchFamily="50" charset="-128"/>
                  <a:cs typeface="メイリオ" pitchFamily="50" charset="-128"/>
                </a:rPr>
                <a:t>11.</a:t>
              </a:r>
              <a:r>
                <a:rPr lang="ja-JP" altLang="en-US" sz="1400" b="1" kern="0" dirty="0" smtClean="0">
                  <a:solidFill>
                    <a:schemeClr val="bg1"/>
                  </a:solidFill>
                  <a:latin typeface="メイリオ" pitchFamily="50" charset="-128"/>
                  <a:ea typeface="メイリオ" pitchFamily="50" charset="-128"/>
                  <a:cs typeface="メイリオ" pitchFamily="50" charset="-128"/>
                </a:rPr>
                <a:t>アドレス帳</a:t>
              </a:r>
              <a:endParaRPr lang="en-US" altLang="ja-JP" sz="1400" b="1" kern="0" dirty="0" smtClean="0">
                <a:solidFill>
                  <a:schemeClr val="bg1"/>
                </a:solidFill>
                <a:latin typeface="メイリオ" pitchFamily="50" charset="-128"/>
                <a:ea typeface="メイリオ" pitchFamily="50" charset="-128"/>
                <a:cs typeface="メイリオ" pitchFamily="50" charset="-128"/>
              </a:endParaRPr>
            </a:p>
          </p:txBody>
        </p:sp>
        <p:cxnSp>
          <p:nvCxnSpPr>
            <p:cNvPr id="22" name="直線コネクタ 21"/>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cxnSp>
        <p:nvCxnSpPr>
          <p:cNvPr id="23" name="直線コネクタ 22"/>
          <p:cNvCxnSpPr/>
          <p:nvPr/>
        </p:nvCxnSpPr>
        <p:spPr>
          <a:xfrm>
            <a:off x="4258392" y="4810265"/>
            <a:ext cx="1962251" cy="0"/>
          </a:xfrm>
          <a:prstGeom prst="line">
            <a:avLst/>
          </a:prstGeom>
          <a:ln w="38100">
            <a:solidFill>
              <a:srgbClr val="4A7EBB">
                <a:alpha val="40000"/>
              </a:srgbClr>
            </a:solidFill>
            <a:prstDash val="sysDot"/>
          </a:ln>
        </p:spPr>
        <p:style>
          <a:lnRef idx="1">
            <a:schemeClr val="accent1"/>
          </a:lnRef>
          <a:fillRef idx="0">
            <a:schemeClr val="accent1"/>
          </a:fillRef>
          <a:effectRef idx="0">
            <a:schemeClr val="accent1"/>
          </a:effectRef>
          <a:fontRef idx="minor">
            <a:schemeClr val="tx1"/>
          </a:fontRef>
        </p:style>
      </p:cxnSp>
      <p:sp>
        <p:nvSpPr>
          <p:cNvPr id="25" name="角丸四角形 24"/>
          <p:cNvSpPr/>
          <p:nvPr/>
        </p:nvSpPr>
        <p:spPr>
          <a:xfrm>
            <a:off x="692696" y="2387026"/>
            <a:ext cx="2016224" cy="341449"/>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矢印コネクタ 26"/>
          <p:cNvCxnSpPr/>
          <p:nvPr/>
        </p:nvCxnSpPr>
        <p:spPr>
          <a:xfrm flipH="1">
            <a:off x="2708920" y="2165428"/>
            <a:ext cx="750143" cy="267765"/>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31" name="角丸四角形 30"/>
          <p:cNvSpPr/>
          <p:nvPr/>
        </p:nvSpPr>
        <p:spPr>
          <a:xfrm>
            <a:off x="558977" y="6300192"/>
            <a:ext cx="2450485" cy="2448272"/>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矢印コネクタ 31"/>
          <p:cNvCxnSpPr>
            <a:stCxn id="28" idx="1"/>
          </p:cNvCxnSpPr>
          <p:nvPr/>
        </p:nvCxnSpPr>
        <p:spPr>
          <a:xfrm flipH="1">
            <a:off x="3009462" y="6427646"/>
            <a:ext cx="564464" cy="592626"/>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pic>
        <p:nvPicPr>
          <p:cNvPr id="35" name="SmartArt プレースホルダー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18514" y="5732840"/>
            <a:ext cx="695238" cy="216667"/>
          </a:xfrm>
          <a:prstGeom prst="rect">
            <a:avLst/>
          </a:prstGeom>
        </p:spPr>
      </p:pic>
      <p:sp>
        <p:nvSpPr>
          <p:cNvPr id="26" name="正方形/長方形 25"/>
          <p:cNvSpPr/>
          <p:nvPr/>
        </p:nvSpPr>
        <p:spPr>
          <a:xfrm>
            <a:off x="3514713" y="2049920"/>
            <a:ext cx="2102876" cy="1015663"/>
          </a:xfrm>
          <a:prstGeom prst="rect">
            <a:avLst/>
          </a:prstGeom>
        </p:spPr>
        <p:txBody>
          <a:bodyPr wrap="square">
            <a:spAutoFit/>
          </a:bodyPr>
          <a:lstStyle/>
          <a:p>
            <a:r>
              <a:rPr lang="en-US" altLang="ja-JP" sz="1000" dirty="0" err="1" smtClean="0">
                <a:solidFill>
                  <a:prstClr val="black"/>
                </a:solidFill>
                <a:latin typeface="メイリオ" pitchFamily="50" charset="-128"/>
                <a:ea typeface="メイリオ" pitchFamily="50" charset="-128"/>
                <a:cs typeface="メイリオ" pitchFamily="50" charset="-128"/>
              </a:rPr>
              <a:t>iQube</a:t>
            </a:r>
            <a:r>
              <a:rPr lang="ja-JP" altLang="en-US" sz="1000" dirty="0" smtClean="0">
                <a:solidFill>
                  <a:prstClr val="black"/>
                </a:solidFill>
                <a:latin typeface="メイリオ" pitchFamily="50" charset="-128"/>
                <a:ea typeface="メイリオ" pitchFamily="50" charset="-128"/>
                <a:cs typeface="メイリオ" pitchFamily="50" charset="-128"/>
              </a:rPr>
              <a:t>内のメッセージもスマートフォンから利用することも出来ます。</a:t>
            </a:r>
            <a:endParaRPr lang="en-US" altLang="ja-JP" sz="1000" dirty="0" smtClean="0">
              <a:solidFill>
                <a:prstClr val="black"/>
              </a:solidFill>
              <a:latin typeface="メイリオ" pitchFamily="50" charset="-128"/>
              <a:ea typeface="メイリオ" pitchFamily="50" charset="-128"/>
              <a:cs typeface="メイリオ" pitchFamily="50" charset="-128"/>
            </a:endParaRPr>
          </a:p>
          <a:p>
            <a:r>
              <a:rPr lang="ja-JP" altLang="en-US" sz="1000" dirty="0" smtClean="0">
                <a:solidFill>
                  <a:prstClr val="black"/>
                </a:solidFill>
                <a:latin typeface="メイリオ" pitchFamily="50" charset="-128"/>
                <a:ea typeface="メイリオ" pitchFamily="50" charset="-128"/>
                <a:cs typeface="メイリオ" pitchFamily="50" charset="-128"/>
              </a:rPr>
              <a:t>送信はもちろん、過去のメッセージ履歴等も参照することが可能です。</a:t>
            </a:r>
            <a:endParaRPr lang="en-US" altLang="ja-JP" sz="1000" dirty="0" smtClean="0">
              <a:solidFill>
                <a:prstClr val="black"/>
              </a:solidFill>
              <a:latin typeface="メイリオ" pitchFamily="50" charset="-128"/>
              <a:ea typeface="メイリオ" pitchFamily="50" charset="-128"/>
              <a:cs typeface="メイリオ" pitchFamily="50" charset="-128"/>
            </a:endParaRPr>
          </a:p>
        </p:txBody>
      </p:sp>
      <p:sp>
        <p:nvSpPr>
          <p:cNvPr id="28" name="正方形/長方形 27"/>
          <p:cNvSpPr/>
          <p:nvPr/>
        </p:nvSpPr>
        <p:spPr>
          <a:xfrm>
            <a:off x="3573926" y="6073703"/>
            <a:ext cx="2102876" cy="707886"/>
          </a:xfrm>
          <a:prstGeom prst="rect">
            <a:avLst/>
          </a:prstGeom>
        </p:spPr>
        <p:txBody>
          <a:bodyPr wrap="square">
            <a:spAutoFit/>
          </a:bodyPr>
          <a:lstStyle/>
          <a:p>
            <a:r>
              <a:rPr lang="en-US" altLang="ja-JP" sz="1000" dirty="0" err="1" smtClean="0">
                <a:solidFill>
                  <a:prstClr val="black"/>
                </a:solidFill>
                <a:latin typeface="メイリオ" pitchFamily="50" charset="-128"/>
                <a:ea typeface="メイリオ" pitchFamily="50" charset="-128"/>
                <a:cs typeface="メイリオ" pitchFamily="50" charset="-128"/>
              </a:rPr>
              <a:t>iQube</a:t>
            </a:r>
            <a:r>
              <a:rPr lang="ja-JP" altLang="en-US" sz="1000" dirty="0" smtClean="0">
                <a:solidFill>
                  <a:prstClr val="black"/>
                </a:solidFill>
                <a:latin typeface="メイリオ" pitchFamily="50" charset="-128"/>
                <a:ea typeface="メイリオ" pitchFamily="50" charset="-128"/>
                <a:cs typeface="メイリオ" pitchFamily="50" charset="-128"/>
              </a:rPr>
              <a:t>上に登録したアドレス帳をスマートフォンから閲覧することができるため、外出時に登録した情報を参照する際に役立ちます。</a:t>
            </a:r>
            <a:endParaRPr lang="en-US" altLang="ja-JP" sz="1000" dirty="0" smtClean="0">
              <a:solidFill>
                <a:prstClr val="black"/>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802786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079" y="1259632"/>
            <a:ext cx="2774573" cy="4161859"/>
          </a:xfrm>
          <a:prstGeom prst="rect">
            <a:avLst/>
          </a:prstGeom>
        </p:spPr>
      </p:pic>
      <p:sp>
        <p:nvSpPr>
          <p:cNvPr id="7" name="タイトル 4"/>
          <p:cNvSpPr txBox="1">
            <a:spLocks/>
          </p:cNvSpPr>
          <p:nvPr/>
        </p:nvSpPr>
        <p:spPr>
          <a:xfrm>
            <a:off x="-15403" y="35496"/>
            <a:ext cx="4901045"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◆スマートフォン対応画面</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grpSp>
        <p:nvGrpSpPr>
          <p:cNvPr id="46" name="グループ化 45"/>
          <p:cNvGrpSpPr/>
          <p:nvPr/>
        </p:nvGrpSpPr>
        <p:grpSpPr>
          <a:xfrm>
            <a:off x="217113" y="809568"/>
            <a:ext cx="3350414" cy="252000"/>
            <a:chOff x="293744" y="715161"/>
            <a:chExt cx="2879572" cy="252000"/>
          </a:xfrm>
        </p:grpSpPr>
        <p:sp>
          <p:nvSpPr>
            <p:cNvPr id="47" name="片側の 2 つの角を切り取った四角形 46"/>
            <p:cNvSpPr/>
            <p:nvPr/>
          </p:nvSpPr>
          <p:spPr>
            <a:xfrm>
              <a:off x="322023" y="715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400" b="1" kern="0" dirty="0" smtClean="0">
                  <a:solidFill>
                    <a:schemeClr val="bg1"/>
                  </a:solidFill>
                  <a:latin typeface="メイリオ" pitchFamily="50" charset="-128"/>
                  <a:ea typeface="メイリオ" pitchFamily="50" charset="-128"/>
                  <a:cs typeface="メイリオ" pitchFamily="50" charset="-128"/>
                </a:rPr>
                <a:t>12.</a:t>
              </a:r>
              <a:r>
                <a:rPr lang="ja-JP" altLang="en-US" sz="1400" b="1" kern="0" dirty="0" smtClean="0">
                  <a:solidFill>
                    <a:schemeClr val="bg1"/>
                  </a:solidFill>
                  <a:latin typeface="メイリオ" pitchFamily="50" charset="-128"/>
                  <a:ea typeface="メイリオ" pitchFamily="50" charset="-128"/>
                  <a:cs typeface="メイリオ" pitchFamily="50" charset="-128"/>
                </a:rPr>
                <a:t>電話メモ</a:t>
              </a:r>
              <a:endParaRPr lang="ja-JP" altLang="en-US" sz="1400" b="1" kern="0" dirty="0">
                <a:solidFill>
                  <a:schemeClr val="bg1"/>
                </a:solidFill>
                <a:latin typeface="メイリオ" pitchFamily="50" charset="-128"/>
                <a:ea typeface="メイリオ" pitchFamily="50" charset="-128"/>
                <a:cs typeface="メイリオ" pitchFamily="50" charset="-128"/>
              </a:endParaRPr>
            </a:p>
          </p:txBody>
        </p:sp>
        <p:cxnSp>
          <p:nvCxnSpPr>
            <p:cNvPr id="48" name="直線コネクタ 47"/>
            <p:cNvCxnSpPr/>
            <p:nvPr/>
          </p:nvCxnSpPr>
          <p:spPr>
            <a:xfrm flipV="1">
              <a:off x="293744"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pic>
        <p:nvPicPr>
          <p:cNvPr id="51" name="Picture 4" descr="C:\Users\sgwpc\Desktop\yoshiiさん\iQubeその他\web用のマニュアルを作る作業\gazou\arrow008_darkblu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1403648"/>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52" name="テキスト ボックス 51"/>
          <p:cNvSpPr txBox="1"/>
          <p:nvPr/>
        </p:nvSpPr>
        <p:spPr>
          <a:xfrm>
            <a:off x="3558372" y="1403648"/>
            <a:ext cx="1526231" cy="261610"/>
          </a:xfrm>
          <a:prstGeom prst="rect">
            <a:avLst/>
          </a:prstGeom>
          <a:noFill/>
        </p:spPr>
        <p:txBody>
          <a:bodyPr wrap="square" rtlCol="0">
            <a:spAutoFit/>
          </a:bodyPr>
          <a:lstStyle/>
          <a:p>
            <a:r>
              <a:rPr kumimoji="1" lang="ja-JP" altLang="en-US" sz="1100" b="1" dirty="0" smtClean="0"/>
              <a:t>電話メモ</a:t>
            </a:r>
            <a:endParaRPr kumimoji="1" lang="ja-JP" altLang="en-US" sz="1100" b="1" dirty="0"/>
          </a:p>
        </p:txBody>
      </p:sp>
      <p:pic>
        <p:nvPicPr>
          <p:cNvPr id="53" name="SmartArt プレースホルダー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26249" y="1763688"/>
            <a:ext cx="695238" cy="216667"/>
          </a:xfrm>
          <a:prstGeom prst="rect">
            <a:avLst/>
          </a:prstGeom>
        </p:spPr>
      </p:pic>
      <p:sp>
        <p:nvSpPr>
          <p:cNvPr id="25" name="角丸四角形 24"/>
          <p:cNvSpPr/>
          <p:nvPr/>
        </p:nvSpPr>
        <p:spPr>
          <a:xfrm>
            <a:off x="404664" y="2165428"/>
            <a:ext cx="3024335" cy="2694604"/>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矢印コネクタ 26"/>
          <p:cNvCxnSpPr/>
          <p:nvPr/>
        </p:nvCxnSpPr>
        <p:spPr>
          <a:xfrm flipH="1">
            <a:off x="2924944" y="2267744"/>
            <a:ext cx="642583" cy="576064"/>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26" name="正方形/長方形 25"/>
          <p:cNvSpPr/>
          <p:nvPr/>
        </p:nvSpPr>
        <p:spPr>
          <a:xfrm>
            <a:off x="3600429" y="2049920"/>
            <a:ext cx="2102876" cy="707886"/>
          </a:xfrm>
          <a:prstGeom prst="rect">
            <a:avLst/>
          </a:prstGeom>
        </p:spPr>
        <p:txBody>
          <a:bodyPr wrap="square">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スマートフォン上からでも電話メモを閲覧することができるため、外出時でも社内への連絡に素早く対応することができます。</a:t>
            </a:r>
            <a:endParaRPr lang="en-US" altLang="ja-JP" sz="1000" dirty="0" smtClean="0">
              <a:solidFill>
                <a:prstClr val="black"/>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41235862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10728</TotalTime>
  <Words>577</Words>
  <Application>Microsoft Office PowerPoint</Application>
  <PresentationFormat>画面に合わせる (4:3)</PresentationFormat>
  <Paragraphs>92</Paragraphs>
  <Slides>8</Slides>
  <Notes>0</Notes>
  <HiddenSlides>0</HiddenSlides>
  <MMClips>0</MMClips>
  <ScaleCrop>false</ScaleCrop>
  <HeadingPairs>
    <vt:vector size="4" baseType="variant">
      <vt:variant>
        <vt:lpstr>テーマ</vt:lpstr>
      </vt:variant>
      <vt:variant>
        <vt:i4>1</vt:i4>
      </vt:variant>
      <vt:variant>
        <vt:lpstr>スライド タイトル</vt:lpstr>
      </vt:variant>
      <vt:variant>
        <vt:i4>8</vt:i4>
      </vt:variant>
    </vt:vector>
  </HeadingPairs>
  <TitlesOfParts>
    <vt:vector size="9"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sgwpc</dc:creator>
  <cp:lastModifiedBy>yoko.uematsu</cp:lastModifiedBy>
  <cp:revision>140</cp:revision>
  <cp:lastPrinted>2013-11-25T00:58:17Z</cp:lastPrinted>
  <dcterms:created xsi:type="dcterms:W3CDTF">2013-11-08T07:17:13Z</dcterms:created>
  <dcterms:modified xsi:type="dcterms:W3CDTF">2013-12-11T06:40:26Z</dcterms:modified>
</cp:coreProperties>
</file>